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59"/>
  </p:notesMasterIdLst>
  <p:sldIdLst>
    <p:sldId id="262" r:id="rId3"/>
    <p:sldId id="256" r:id="rId4"/>
    <p:sldId id="257" r:id="rId5"/>
    <p:sldId id="258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4" r:id="rId30"/>
    <p:sldId id="283" r:id="rId31"/>
    <p:sldId id="285" r:id="rId32"/>
    <p:sldId id="287" r:id="rId33"/>
    <p:sldId id="286" r:id="rId34"/>
    <p:sldId id="288" r:id="rId35"/>
    <p:sldId id="315" r:id="rId36"/>
    <p:sldId id="289" r:id="rId37"/>
    <p:sldId id="291" r:id="rId38"/>
    <p:sldId id="290" r:id="rId39"/>
    <p:sldId id="292" r:id="rId40"/>
    <p:sldId id="293" r:id="rId41"/>
    <p:sldId id="294" r:id="rId42"/>
    <p:sldId id="296" r:id="rId43"/>
    <p:sldId id="295" r:id="rId44"/>
    <p:sldId id="297" r:id="rId45"/>
    <p:sldId id="298" r:id="rId46"/>
    <p:sldId id="299" r:id="rId47"/>
    <p:sldId id="316" r:id="rId48"/>
    <p:sldId id="318" r:id="rId49"/>
    <p:sldId id="317" r:id="rId50"/>
    <p:sldId id="300" r:id="rId51"/>
    <p:sldId id="302" r:id="rId52"/>
    <p:sldId id="301" r:id="rId53"/>
    <p:sldId id="320" r:id="rId54"/>
    <p:sldId id="304" r:id="rId55"/>
    <p:sldId id="305" r:id="rId56"/>
    <p:sldId id="306" r:id="rId57"/>
    <p:sldId id="307" r:id="rId5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987" autoAdjust="0"/>
    <p:restoredTop sz="83431" autoAdjust="0"/>
  </p:normalViewPr>
  <p:slideViewPr>
    <p:cSldViewPr snapToGrid="0">
      <p:cViewPr varScale="1">
        <p:scale>
          <a:sx n="132" d="100"/>
          <a:sy n="132" d="100"/>
        </p:scale>
        <p:origin x="252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61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CF20A-0651-492F-8095-CC1A111D18D2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428302-EE88-47EC-B2F5-C7414E857C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94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of hands – who has heard of this before – tree models, classification/regression trees, random forests,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5194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information gain and its relation to Shannon’s Entropy from day 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39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Revisit from day1 -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05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Revisit from day1 - uncertainty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802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 to pdf and .R 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7958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the function - Run through an example - Then discuss the optional parameters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8733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/>
              <a:t>Breiman</a:t>
            </a:r>
            <a:r>
              <a:rPr lang="en-US" dirty="0"/>
              <a:t> and Cutler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6924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Double random nature – </a:t>
            </a:r>
            <a:r>
              <a:rPr lang="en-US" dirty="0" err="1"/>
              <a:t>mrty</a:t>
            </a:r>
            <a:r>
              <a:rPr lang="en-US" dirty="0"/>
              <a:t> and bagging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Does not produce a single tree output like </a:t>
            </a:r>
            <a:r>
              <a:rPr lang="en-US" dirty="0" err="1"/>
              <a:t>rpart</a:t>
            </a:r>
            <a:r>
              <a:rPr lang="en-US" dirty="0"/>
              <a:t> because decisions are not made on</a:t>
            </a:r>
            <a:r>
              <a:rPr lang="en-US" baseline="0" dirty="0"/>
              <a:t> a single binary tree….decisions are made using an ensemble of trees.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084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192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%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IncMSE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the difference between the prediction errors averaged over all trees, normalized by the standard deviation of the differences. </a:t>
            </a:r>
          </a:p>
          <a:p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</a:t>
            </a:r>
            <a:r>
              <a:rPr lang="en-US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IncNodePurity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measured by residual sum of squares as the total decrease in node impurities as a result of splitting on a given variable, averaged over all trees.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15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Useful to reduce </a:t>
            </a:r>
            <a:r>
              <a:rPr lang="en-US" dirty="0" err="1"/>
              <a:t>multicolinearity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180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</a:t>
            </a:r>
            <a:r>
              <a:rPr lang="en-US" dirty="0" err="1"/>
              <a:t>salford</a:t>
            </a:r>
            <a:r>
              <a:rPr lang="en-US" dirty="0"/>
              <a:t> systems presentation – acquired by </a:t>
            </a:r>
            <a:r>
              <a:rPr lang="en-US" dirty="0" err="1"/>
              <a:t>minitab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109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Relate to deep learning and the gradient descent origins</a:t>
            </a:r>
          </a:p>
          <a:p>
            <a:r>
              <a:rPr lang="en-US" dirty="0"/>
              <a:t>Computationally intensive!!  Runn many </a:t>
            </a:r>
            <a:r>
              <a:rPr lang="en-US" dirty="0" err="1"/>
              <a:t>many</a:t>
            </a:r>
            <a:r>
              <a:rPr lang="en-US" dirty="0"/>
              <a:t> different models</a:t>
            </a:r>
          </a:p>
          <a:p>
            <a:r>
              <a:rPr lang="en-US" dirty="0"/>
              <a:t>Need for something like Ranger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9766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Mention the exercise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0642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1,000’s of parameters</a:t>
            </a:r>
          </a:p>
          <a:p>
            <a:r>
              <a:rPr lang="en-US" sz="1200" dirty="0">
                <a:solidFill>
                  <a:schemeClr val="bg1"/>
                </a:solidFill>
              </a:rPr>
              <a:t>sigmoid vs </a:t>
            </a:r>
            <a:r>
              <a:rPr lang="en-US" sz="1200" dirty="0" err="1">
                <a:solidFill>
                  <a:schemeClr val="bg1"/>
                </a:solidFill>
              </a:rPr>
              <a:t>ReLU</a:t>
            </a:r>
            <a:r>
              <a:rPr lang="en-US" sz="1200" dirty="0">
                <a:solidFill>
                  <a:schemeClr val="bg1"/>
                </a:solidFill>
              </a:rPr>
              <a:t> - </a:t>
            </a:r>
            <a:r>
              <a:rPr lang="en-US" sz="1200" dirty="0" err="1">
                <a:solidFill>
                  <a:schemeClr val="bg1"/>
                </a:solidFill>
              </a:rPr>
              <a:t>backpropigation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054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 to pdf and .R script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046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Link to pdf and .R script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729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Interpret model outputs</a:t>
            </a:r>
          </a:p>
          <a:p>
            <a:r>
              <a:rPr lang="en-US" dirty="0"/>
              <a:t>Predict with </a:t>
            </a:r>
            <a:r>
              <a:rPr lang="en-US" dirty="0" err="1"/>
              <a:t>rpart</a:t>
            </a:r>
            <a:r>
              <a:rPr lang="en-US" dirty="0"/>
              <a:t> and random forest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727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Closely resembles human reasoning - heuristics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47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Relate to taxonomic keys – dichotomous keys in botany, etc.</a:t>
            </a:r>
          </a:p>
          <a:p>
            <a:r>
              <a:rPr lang="en-US" dirty="0"/>
              <a:t>This is an OSD </a:t>
            </a:r>
            <a:r>
              <a:rPr lang="en-US" dirty="0" err="1"/>
              <a:t>querry</a:t>
            </a:r>
            <a:r>
              <a:rPr lang="en-US" dirty="0"/>
              <a:t> (</a:t>
            </a:r>
            <a:r>
              <a:rPr lang="en-US" dirty="0" err="1"/>
              <a:t>fetchOSD</a:t>
            </a:r>
            <a:r>
              <a:rPr lang="en-US" dirty="0"/>
              <a:t> and plot the SPC) w/ taxonomic dendrogram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05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we looked in the GLM exercises in day 3/4</a:t>
            </a:r>
          </a:p>
          <a:p>
            <a:r>
              <a:rPr lang="en-US" dirty="0"/>
              <a:t>Confusion Matrix – </a:t>
            </a:r>
            <a:r>
              <a:rPr lang="en-US" dirty="0" err="1"/>
              <a:t>whats</a:t>
            </a:r>
            <a:r>
              <a:rPr lang="en-US" dirty="0"/>
              <a:t> the OA? </a:t>
            </a:r>
          </a:p>
          <a:p>
            <a:r>
              <a:rPr lang="en-US" dirty="0"/>
              <a:t>Will revisit this later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59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schemeClr val="bg1"/>
                </a:solidFill>
              </a:rPr>
              <a:t>In predicting soil classes in across three study area in UT, WY, and NM, random forest outperformed 10 other ML classifiers</a:t>
            </a:r>
          </a:p>
          <a:p>
            <a:r>
              <a:rPr lang="en-US" sz="1200" dirty="0">
                <a:solidFill>
                  <a:schemeClr val="bg1"/>
                </a:solidFill>
              </a:rPr>
              <a:t>Accurate but tends to over-fit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440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Tree grows upside down with root at top</a:t>
            </a:r>
          </a:p>
          <a:p>
            <a:r>
              <a:rPr lang="en-US" altLang="en-US" dirty="0"/>
              <a:t>Mention information index for splitting in addition to Gini</a:t>
            </a:r>
          </a:p>
          <a:p>
            <a:r>
              <a:rPr lang="en-US" altLang="en-US" dirty="0"/>
              <a:t>Info gain is the inverse of entropy (relate to Shannon’s Entropy)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8776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is what we looked in the GLM exercises – same dataset, </a:t>
            </a:r>
            <a:r>
              <a:rPr lang="en-US" dirty="0" err="1"/>
              <a:t>etc</a:t>
            </a:r>
            <a:r>
              <a:rPr lang="en-US" dirty="0"/>
              <a:t> day 3/4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21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Concrete strength example from engineering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428302-EE88-47EC-B2F5-C7414E857C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24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232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42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532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6404" y="4800600"/>
            <a:ext cx="7063740" cy="1691640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tx1">
                    <a:lumMod val="8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60000"/>
                    <a:lumOff val="40000"/>
                  </a:schemeClr>
                </a:solidFill>
              </a:defRPr>
            </a:lvl1pPr>
          </a:lstStyle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7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32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6404" y="758952"/>
            <a:ext cx="706374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4800600"/>
            <a:ext cx="706374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3429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86139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6404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4860" y="1828801"/>
            <a:ext cx="336042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552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717185"/>
            <a:ext cx="336042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6404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99432" y="1717185"/>
            <a:ext cx="3364992" cy="731520"/>
          </a:xfrm>
        </p:spPr>
        <p:txBody>
          <a:bodyPr anchor="b">
            <a:normAutofit/>
          </a:bodyPr>
          <a:lstStyle>
            <a:lvl1pPr marL="0" indent="0">
              <a:buFontTx/>
              <a:buNone/>
              <a:defRPr lang="en-US" sz="1800" b="0" kern="1200" spc="10" baseline="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SzPct val="8000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94860" y="2507550"/>
            <a:ext cx="336042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328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120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5518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400300" cy="1600197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8200" y="685800"/>
            <a:ext cx="4559300" cy="5486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99735"/>
            <a:ext cx="24003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84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677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846963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257800"/>
            <a:ext cx="748665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1"/>
            <a:ext cx="846963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6108590"/>
            <a:ext cx="748665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29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647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6525" y="381000"/>
            <a:ext cx="1857375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1500" y="381000"/>
            <a:ext cx="5800725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674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25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23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85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13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47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841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18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A99DC-22E1-43B5-9476-7261FFAF11E8}" type="datetimeFigureOut">
              <a:rPr lang="en-US" smtClean="0"/>
              <a:t>5/13/2021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45C64-AA3D-40C0-81FD-E7F78BFFE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69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DED3">
            <a:alpha val="1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418195" y="0"/>
            <a:ext cx="73152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831456" y="1044178"/>
            <a:ext cx="190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97CFF939-70E9-4E47-9899-4E3DA2789027}" type="datetimeFigureOut">
              <a:rPr lang="en-US" smtClean="0"/>
              <a:t>5/11/2021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6993255" y="4092178"/>
            <a:ext cx="3581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41055" y="6172201"/>
            <a:ext cx="685800" cy="593725"/>
          </a:xfrm>
          <a:prstGeom prst="rect">
            <a:avLst/>
          </a:prstGeom>
        </p:spPr>
        <p:txBody>
          <a:bodyPr vert="horz" lIns="27432" tIns="45720" rIns="27432" bIns="45720" rtlCol="0" anchor="ctr">
            <a:normAutofit/>
          </a:bodyPr>
          <a:lstStyle>
            <a:lvl1pPr algn="ctr">
              <a:defRPr sz="32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BBFC874A-277E-4A61-AE1F-B8EF08F223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85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paulvanderlaken.com/2017/10/13/functional-programming-and-why-you-should-not-grow-vectors-in-r/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playlist?list=PLZHQObOWTQDNU6R1_67000Dx_ZCJB-3pi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DF9E1E-85FA-411A-B158-3C3057F9FBA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B3E4752-29AE-4C89-BF4F-2F319825A5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2286000"/>
            <a:ext cx="7619999" cy="1295400"/>
          </a:xfrm>
          <a:solidFill>
            <a:schemeClr val="bg2">
              <a:alpha val="37000"/>
            </a:schemeClr>
          </a:solidFill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FFFF00"/>
                </a:solidFill>
              </a:rPr>
              <a:t>Tree-based Models</a:t>
            </a:r>
            <a:br>
              <a:rPr lang="en-US" b="1" dirty="0">
                <a:solidFill>
                  <a:srgbClr val="FFFF00"/>
                </a:solidFill>
              </a:rPr>
            </a:br>
            <a:r>
              <a:rPr lang="en-US" sz="3100" b="1" dirty="0">
                <a:solidFill>
                  <a:srgbClr val="FFFF00"/>
                </a:solidFill>
              </a:rPr>
              <a:t>Statistics for Soil Survey</a:t>
            </a:r>
            <a:endParaRPr lang="en-US" sz="11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631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20180A6-9358-4FF3-8BB9-BF737073ED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500" t="19778" r="19500" b="11778"/>
          <a:stretch/>
        </p:blipFill>
        <p:spPr>
          <a:xfrm>
            <a:off x="207292" y="2161311"/>
            <a:ext cx="7002482" cy="441959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069132C-D511-4662-A9F9-F059941FE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292" y="785266"/>
            <a:ext cx="7329581" cy="1015671"/>
          </a:xfrm>
        </p:spPr>
        <p:txBody>
          <a:bodyPr>
            <a:normAutofit/>
          </a:bodyPr>
          <a:lstStyle/>
          <a:p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11A66D-36AB-40B4-AAFC-8C4A712AE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2754" y="22936"/>
            <a:ext cx="2285956" cy="273355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905BBE31-C615-45DE-94EC-57962CE62E89}"/>
              </a:ext>
            </a:extLst>
          </p:cNvPr>
          <p:cNvSpPr txBox="1">
            <a:spLocks/>
          </p:cNvSpPr>
          <p:nvPr/>
        </p:nvSpPr>
        <p:spPr>
          <a:xfrm>
            <a:off x="7255955" y="4354945"/>
            <a:ext cx="1727200" cy="1717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From </a:t>
            </a:r>
            <a:r>
              <a:rPr lang="en-US" sz="3200" dirty="0" err="1">
                <a:solidFill>
                  <a:schemeClr val="bg1"/>
                </a:solidFill>
              </a:rPr>
              <a:t>Brungard</a:t>
            </a:r>
            <a:r>
              <a:rPr lang="en-US" sz="3200" dirty="0">
                <a:solidFill>
                  <a:schemeClr val="bg1"/>
                </a:solidFill>
              </a:rPr>
              <a:t> et al., 2015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90B10A-022C-4DD5-A9E2-6AAD1FA21B3B}"/>
              </a:ext>
            </a:extLst>
          </p:cNvPr>
          <p:cNvSpPr txBox="1">
            <a:spLocks/>
          </p:cNvSpPr>
          <p:nvPr/>
        </p:nvSpPr>
        <p:spPr>
          <a:xfrm>
            <a:off x="748723" y="230910"/>
            <a:ext cx="5562600" cy="628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Prediction of Soil Classes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592D3B5-1993-4BD7-B10B-679C0341922F}"/>
              </a:ext>
            </a:extLst>
          </p:cNvPr>
          <p:cNvSpPr txBox="1">
            <a:spLocks/>
          </p:cNvSpPr>
          <p:nvPr/>
        </p:nvSpPr>
        <p:spPr>
          <a:xfrm>
            <a:off x="1518856" y="1099519"/>
            <a:ext cx="5562600" cy="6285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FFFF00"/>
                </a:solidFill>
              </a:rPr>
              <a:t>Are Very Accurate Predictors</a:t>
            </a:r>
          </a:p>
        </p:txBody>
      </p:sp>
    </p:spTree>
    <p:extLst>
      <p:ext uri="{BB962C8B-B14F-4D97-AF65-F5344CB8AC3E}">
        <p14:creationId xmlns:p14="http://schemas.microsoft.com/office/powerpoint/2010/main" val="188754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92"/>
            <a:ext cx="7886700" cy="70629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Common Issues with Regression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17E814-764C-4C3D-82F9-9550E6E4D97E}"/>
              </a:ext>
            </a:extLst>
          </p:cNvPr>
          <p:cNvSpPr txBox="1">
            <a:spLocks/>
          </p:cNvSpPr>
          <p:nvPr/>
        </p:nvSpPr>
        <p:spPr>
          <a:xfrm>
            <a:off x="381000" y="990601"/>
            <a:ext cx="7620000" cy="5501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DFAD36-FAD4-413B-BE86-EE7BB990AFB0}"/>
              </a:ext>
            </a:extLst>
          </p:cNvPr>
          <p:cNvSpPr txBox="1">
            <a:spLocks/>
          </p:cNvSpPr>
          <p:nvPr/>
        </p:nvSpPr>
        <p:spPr>
          <a:xfrm>
            <a:off x="533400" y="1143001"/>
            <a:ext cx="7620000" cy="5501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</a:rPr>
              <a:t> Missing Values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require imputation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results in record deletion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limited “high value” observations</a:t>
            </a: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r>
              <a:rPr lang="en-US" dirty="0">
                <a:solidFill>
                  <a:schemeClr val="bg1"/>
                </a:solidFill>
              </a:rPr>
              <a:t>Nonlinearity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Y = 10 + 3X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 – 2X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 + 0.3X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difficult to account for local effects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Assumes a normal distribution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Interactions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	 Y = 10 + 3X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 – 2X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 + 0.25X</a:t>
            </a:r>
            <a:r>
              <a:rPr lang="en-US" baseline="-25000" dirty="0">
                <a:solidFill>
                  <a:schemeClr val="bg1"/>
                </a:solidFill>
              </a:rPr>
              <a:t>1</a:t>
            </a:r>
            <a:r>
              <a:rPr lang="en-US" dirty="0">
                <a:solidFill>
                  <a:schemeClr val="bg1"/>
                </a:solidFill>
              </a:rPr>
              <a:t>X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</a:p>
          <a:p>
            <a:pPr algn="l"/>
            <a:r>
              <a:rPr lang="en-US" baseline="-25000" dirty="0">
                <a:solidFill>
                  <a:schemeClr val="bg1"/>
                </a:solidFill>
              </a:rPr>
              <a:t>	i.e. forward / backward / stepwise regression</a:t>
            </a:r>
            <a:endParaRPr lang="en-US" dirty="0">
              <a:solidFill>
                <a:schemeClr val="bg1"/>
              </a:solidFill>
            </a:endParaRPr>
          </a:p>
          <a:p>
            <a:pPr lvl="1" algn="l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2052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1C1026B-5FDA-47B9-9FF3-46EC68C49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70629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Advantages of Tree-based Models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5156749-AE69-41C0-BEB5-8B49C480D109}"/>
              </a:ext>
            </a:extLst>
          </p:cNvPr>
          <p:cNvSpPr txBox="1">
            <a:spLocks/>
          </p:cNvSpPr>
          <p:nvPr/>
        </p:nvSpPr>
        <p:spPr>
          <a:xfrm>
            <a:off x="184727" y="1607127"/>
            <a:ext cx="8515927" cy="5037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 dirty="0">
                <a:solidFill>
                  <a:schemeClr val="bg1"/>
                </a:solidFill>
              </a:rPr>
              <a:t>Closely resemble human reasoning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Quickly executed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Do not assume / require normality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Handles both continuous and categorical data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Perform Regression and Classification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*Easily interpretable results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Handles missing values and dirty data</a:t>
            </a:r>
          </a:p>
          <a:p>
            <a:pPr algn="l"/>
            <a:r>
              <a:rPr lang="en-US" sz="3200" dirty="0">
                <a:solidFill>
                  <a:schemeClr val="bg1"/>
                </a:solidFill>
              </a:rPr>
              <a:t>Useful for exploratory analysis and prediction</a:t>
            </a:r>
          </a:p>
        </p:txBody>
      </p:sp>
    </p:spTree>
    <p:extLst>
      <p:ext uri="{BB962C8B-B14F-4D97-AF65-F5344CB8AC3E}">
        <p14:creationId xmlns:p14="http://schemas.microsoft.com/office/powerpoint/2010/main" val="238881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CBC56C6-D6DC-46AA-BBAC-2EE1CCA0C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70629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Tree-based Models in R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E08BDD4-54C5-460C-9975-0F5356AF510F}"/>
              </a:ext>
            </a:extLst>
          </p:cNvPr>
          <p:cNvSpPr txBox="1">
            <a:spLocks/>
          </p:cNvSpPr>
          <p:nvPr/>
        </p:nvSpPr>
        <p:spPr>
          <a:xfrm>
            <a:off x="236105" y="1459637"/>
            <a:ext cx="7886700" cy="48026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chemeClr val="bg1"/>
                </a:solidFill>
              </a:rPr>
              <a:t>rpart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caret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randomForest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ranger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GBM / XGB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BDA91AA-651C-4E94-BAAD-800DDD7F0B19}"/>
              </a:ext>
            </a:extLst>
          </p:cNvPr>
          <p:cNvGrpSpPr/>
          <p:nvPr/>
        </p:nvGrpSpPr>
        <p:grpSpPr>
          <a:xfrm>
            <a:off x="55416" y="1348801"/>
            <a:ext cx="3648364" cy="3966435"/>
            <a:chOff x="55416" y="1348801"/>
            <a:chExt cx="3648364" cy="3966435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0988B9E-8A91-4347-ACF8-36C27B7A1C33}"/>
                </a:ext>
              </a:extLst>
            </p:cNvPr>
            <p:cNvSpPr/>
            <p:nvPr/>
          </p:nvSpPr>
          <p:spPr>
            <a:xfrm>
              <a:off x="146338" y="1348801"/>
              <a:ext cx="1749713" cy="923345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A0CD5E0-4E79-4AF9-B8F2-640777F0ABB3}"/>
                </a:ext>
              </a:extLst>
            </p:cNvPr>
            <p:cNvSpPr/>
            <p:nvPr/>
          </p:nvSpPr>
          <p:spPr>
            <a:xfrm>
              <a:off x="55416" y="3362328"/>
              <a:ext cx="3648364" cy="923345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9C6E1D5-B919-4CE7-BB5A-7D4CA667496C}"/>
                </a:ext>
              </a:extLst>
            </p:cNvPr>
            <p:cNvSpPr/>
            <p:nvPr/>
          </p:nvSpPr>
          <p:spPr>
            <a:xfrm>
              <a:off x="71869" y="4391891"/>
              <a:ext cx="1960131" cy="923345"/>
            </a:xfrm>
            <a:prstGeom prst="ellipse">
              <a:avLst/>
            </a:pr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8931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611B64D-992A-47DD-B576-785B6B32CD8D}"/>
              </a:ext>
            </a:extLst>
          </p:cNvPr>
          <p:cNvSpPr txBox="1">
            <a:spLocks noChangeArrowheads="1"/>
          </p:cNvSpPr>
          <p:nvPr/>
        </p:nvSpPr>
        <p:spPr>
          <a:xfrm>
            <a:off x="946404" y="15240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chemeClr val="bg1"/>
                </a:solidFill>
              </a:rPr>
              <a:t>Rpart</a:t>
            </a:r>
            <a:r>
              <a:rPr lang="en-US" b="1" dirty="0">
                <a:solidFill>
                  <a:schemeClr val="bg1"/>
                </a:solidFill>
              </a:rPr>
              <a:t> Method</a:t>
            </a:r>
            <a:endParaRPr lang="en-US" altLang="en-US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938BDC-F911-42F2-BA95-2710E2D28F0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76400"/>
            <a:ext cx="8229600" cy="4724400"/>
          </a:xfrm>
        </p:spPr>
        <p:txBody>
          <a:bodyPr>
            <a:noAutofit/>
          </a:bodyPr>
          <a:lstStyle/>
          <a:p>
            <a:r>
              <a:rPr lang="en-US" altLang="en-US" sz="2200" dirty="0">
                <a:solidFill>
                  <a:schemeClr val="bg1"/>
                </a:solidFill>
              </a:rPr>
              <a:t>Start with all cases at the root node and select the variable/value </a:t>
            </a:r>
            <a:r>
              <a:rPr lang="en-US" altLang="en-US" sz="2200" b="1" dirty="0">
                <a:solidFill>
                  <a:schemeClr val="bg1"/>
                </a:solidFill>
              </a:rPr>
              <a:t>(</a:t>
            </a:r>
            <a:r>
              <a:rPr lang="en-US" altLang="en-US" sz="2200" b="1" i="1" dirty="0">
                <a:solidFill>
                  <a:schemeClr val="bg1"/>
                </a:solidFill>
              </a:rPr>
              <a:t>X</a:t>
            </a:r>
            <a:r>
              <a:rPr lang="en-US" altLang="en-US" sz="2200" b="1" dirty="0">
                <a:solidFill>
                  <a:schemeClr val="bg1"/>
                </a:solidFill>
              </a:rPr>
              <a:t>=</a:t>
            </a:r>
            <a:r>
              <a:rPr lang="en-US" altLang="en-US" sz="2200" b="1" i="1" dirty="0">
                <a:solidFill>
                  <a:schemeClr val="bg1"/>
                </a:solidFill>
              </a:rPr>
              <a:t>t</a:t>
            </a:r>
            <a:r>
              <a:rPr lang="en-US" altLang="en-US" sz="2200" b="1" i="1" baseline="-25000" dirty="0">
                <a:solidFill>
                  <a:schemeClr val="bg1"/>
                </a:solidFill>
              </a:rPr>
              <a:t>1</a:t>
            </a:r>
            <a:r>
              <a:rPr lang="en-US" altLang="en-US" sz="2200" b="1" dirty="0">
                <a:solidFill>
                  <a:schemeClr val="bg1"/>
                </a:solidFill>
              </a:rPr>
              <a:t>)</a:t>
            </a:r>
            <a:r>
              <a:rPr lang="en-US" altLang="en-US" sz="2200" dirty="0">
                <a:solidFill>
                  <a:schemeClr val="bg1"/>
                </a:solidFill>
              </a:rPr>
              <a:t> that best splits the data into homogeneous groups (</a:t>
            </a:r>
            <a:r>
              <a:rPr lang="en-US" altLang="en-US" sz="2200" i="1" dirty="0">
                <a:solidFill>
                  <a:schemeClr val="bg1"/>
                </a:solidFill>
              </a:rPr>
              <a:t>sum of squared errors </a:t>
            </a:r>
            <a:r>
              <a:rPr lang="en-US" altLang="en-US" sz="2200" dirty="0">
                <a:solidFill>
                  <a:schemeClr val="bg1"/>
                </a:solidFill>
              </a:rPr>
              <a:t>for regression and </a:t>
            </a:r>
            <a:r>
              <a:rPr lang="en-US" altLang="en-US" sz="2200" i="1" dirty="0">
                <a:solidFill>
                  <a:schemeClr val="bg1"/>
                </a:solidFill>
              </a:rPr>
              <a:t>entropy</a:t>
            </a:r>
            <a:r>
              <a:rPr lang="en-US" altLang="en-US" sz="2200" dirty="0">
                <a:solidFill>
                  <a:schemeClr val="bg1"/>
                </a:solidFill>
              </a:rPr>
              <a:t>,</a:t>
            </a:r>
            <a:r>
              <a:rPr lang="en-US" altLang="en-US" sz="2200" i="1" dirty="0">
                <a:solidFill>
                  <a:schemeClr val="bg1"/>
                </a:solidFill>
              </a:rPr>
              <a:t> Gini measure</a:t>
            </a:r>
            <a:r>
              <a:rPr lang="en-US" altLang="en-US" sz="2200" dirty="0">
                <a:solidFill>
                  <a:schemeClr val="bg1"/>
                </a:solidFill>
              </a:rPr>
              <a:t>, or</a:t>
            </a:r>
            <a:r>
              <a:rPr lang="en-US" altLang="en-US" sz="2200" i="1" dirty="0">
                <a:solidFill>
                  <a:schemeClr val="bg1"/>
                </a:solidFill>
              </a:rPr>
              <a:t> </a:t>
            </a:r>
            <a:r>
              <a:rPr lang="en-US" altLang="en-US" sz="2200" dirty="0">
                <a:solidFill>
                  <a:schemeClr val="bg1"/>
                </a:solidFill>
              </a:rPr>
              <a:t>Information Gain for classification).</a:t>
            </a:r>
          </a:p>
          <a:p>
            <a:pPr>
              <a:lnSpc>
                <a:spcPct val="90000"/>
              </a:lnSpc>
            </a:pPr>
            <a:r>
              <a:rPr lang="en-US" altLang="en-US" sz="2200" dirty="0">
                <a:solidFill>
                  <a:schemeClr val="bg1"/>
                </a:solidFill>
              </a:rPr>
              <a:t>If </a:t>
            </a:r>
            <a:r>
              <a:rPr lang="en-US" altLang="en-US" sz="2200" b="1" i="1" dirty="0">
                <a:solidFill>
                  <a:schemeClr val="bg1"/>
                </a:solidFill>
              </a:rPr>
              <a:t>X</a:t>
            </a:r>
            <a:r>
              <a:rPr lang="en-US" altLang="en-US" sz="2200" b="1" dirty="0">
                <a:solidFill>
                  <a:schemeClr val="bg1"/>
                </a:solidFill>
              </a:rPr>
              <a:t>&lt; </a:t>
            </a:r>
            <a:r>
              <a:rPr lang="en-US" altLang="en-US" sz="2200" b="1" i="1" dirty="0">
                <a:solidFill>
                  <a:schemeClr val="bg1"/>
                </a:solidFill>
              </a:rPr>
              <a:t>t</a:t>
            </a:r>
            <a:r>
              <a:rPr lang="en-US" altLang="en-US" sz="2200" b="1" i="1" baseline="-25000" dirty="0">
                <a:solidFill>
                  <a:schemeClr val="bg1"/>
                </a:solidFill>
              </a:rPr>
              <a:t>1 </a:t>
            </a:r>
            <a:r>
              <a:rPr lang="en-US" altLang="en-US" sz="2200" dirty="0">
                <a:solidFill>
                  <a:schemeClr val="bg1"/>
                </a:solidFill>
              </a:rPr>
              <a:t>then the data are sent to the </a:t>
            </a:r>
            <a:r>
              <a:rPr lang="en-US" altLang="en-US" sz="2200" u="sng" dirty="0">
                <a:solidFill>
                  <a:schemeClr val="bg1"/>
                </a:solidFill>
              </a:rPr>
              <a:t>left</a:t>
            </a:r>
            <a:r>
              <a:rPr lang="en-US" altLang="en-US" sz="2200" dirty="0">
                <a:solidFill>
                  <a:schemeClr val="bg1"/>
                </a:solidFill>
              </a:rPr>
              <a:t>; otherwise, the data are sent to the </a:t>
            </a:r>
            <a:r>
              <a:rPr lang="en-US" altLang="en-US" sz="2200" u="sng" dirty="0">
                <a:solidFill>
                  <a:schemeClr val="bg1"/>
                </a:solidFill>
              </a:rPr>
              <a:t>right</a:t>
            </a:r>
            <a:r>
              <a:rPr lang="en-US" altLang="en-US" sz="2200" dirty="0">
                <a:solidFill>
                  <a:schemeClr val="bg1"/>
                </a:solidFill>
              </a:rPr>
              <a:t>.</a:t>
            </a:r>
          </a:p>
          <a:p>
            <a:r>
              <a:rPr lang="en-US" altLang="en-US" sz="2200" dirty="0">
                <a:solidFill>
                  <a:schemeClr val="bg1"/>
                </a:solidFill>
              </a:rPr>
              <a:t>Repeat this process until the objective is met.</a:t>
            </a:r>
          </a:p>
          <a:p>
            <a:endParaRPr lang="en-US" altLang="en-US" sz="22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sz="2200" dirty="0">
                <a:solidFill>
                  <a:schemeClr val="bg1"/>
                </a:solidFill>
              </a:rPr>
              <a:t>Comments: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en-US" sz="2000" dirty="0">
                <a:solidFill>
                  <a:schemeClr val="bg1"/>
                </a:solidFill>
              </a:rPr>
              <a:t>Once the cases are split, they are never rejoined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en-US" sz="2000" dirty="0">
                <a:solidFill>
                  <a:schemeClr val="bg1"/>
                </a:solidFill>
              </a:rPr>
              <a:t>A given variable can be used multiple times in a tree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altLang="en-US" sz="2000" dirty="0">
                <a:solidFill>
                  <a:schemeClr val="bg1"/>
                </a:solidFill>
              </a:rPr>
              <a:t>Pruning may be necessary to reduce over-fitting</a:t>
            </a:r>
          </a:p>
          <a:p>
            <a:pPr marL="914400" lvl="2" indent="0">
              <a:buNone/>
            </a:pPr>
            <a:r>
              <a:rPr lang="en-US" altLang="en-US" sz="2200" dirty="0">
                <a:solidFill>
                  <a:schemeClr val="bg1"/>
                </a:solidFill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43029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FF0523A-3A9E-4C70-8EB4-B62C2ED37F0D}"/>
              </a:ext>
            </a:extLst>
          </p:cNvPr>
          <p:cNvSpPr txBox="1">
            <a:spLocks/>
          </p:cNvSpPr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solidFill>
                  <a:schemeClr val="bg1"/>
                </a:solidFill>
              </a:rPr>
              <a:t>Rpart</a:t>
            </a:r>
            <a:r>
              <a:rPr lang="en-US" b="1" dirty="0">
                <a:solidFill>
                  <a:schemeClr val="bg1"/>
                </a:solidFill>
              </a:rPr>
              <a:t> Classification Tree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A7CAFE-BD89-4918-879D-33995BA7D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841" y="6159044"/>
            <a:ext cx="8618483" cy="538661"/>
          </a:xfrm>
        </p:spPr>
        <p:txBody>
          <a:bodyPr>
            <a:normAutofit/>
          </a:bodyPr>
          <a:lstStyle/>
          <a:p>
            <a:pPr marL="0" lvl="1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Terminal nodes are categorical -- the </a:t>
            </a:r>
            <a:r>
              <a:rPr lang="en-US" sz="2200" i="1" dirty="0">
                <a:solidFill>
                  <a:schemeClr val="bg1"/>
                </a:solidFill>
              </a:rPr>
              <a:t>class with the majority of votes</a:t>
            </a:r>
            <a:r>
              <a:rPr lang="en-US" sz="2200" dirty="0">
                <a:solidFill>
                  <a:schemeClr val="bg1"/>
                </a:solidFill>
              </a:rPr>
              <a:t> wins.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7516A-9084-4912-9919-3C66AFE1B7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t="4517" r="5000" b="4517"/>
          <a:stretch/>
        </p:blipFill>
        <p:spPr>
          <a:xfrm>
            <a:off x="1330248" y="2083682"/>
            <a:ext cx="6483504" cy="403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6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D5E3011-C4F4-4C6A-8D4C-02B254A6E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 err="1">
                <a:solidFill>
                  <a:schemeClr val="bg1"/>
                </a:solidFill>
              </a:rPr>
              <a:t>Rpart</a:t>
            </a:r>
            <a:r>
              <a:rPr lang="en-US" b="1" dirty="0">
                <a:solidFill>
                  <a:schemeClr val="bg1"/>
                </a:solidFill>
              </a:rPr>
              <a:t> Regression Tree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5A375C-D9EC-42CD-A552-2435C7044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908" y="5938346"/>
            <a:ext cx="8642184" cy="725213"/>
          </a:xfrm>
        </p:spPr>
        <p:txBody>
          <a:bodyPr>
            <a:normAutofit/>
          </a:bodyPr>
          <a:lstStyle/>
          <a:p>
            <a:pPr marL="0" lvl="1" indent="0" algn="ctr">
              <a:buNone/>
            </a:pPr>
            <a:r>
              <a:rPr lang="en-US" sz="2200" dirty="0">
                <a:solidFill>
                  <a:schemeClr val="bg1"/>
                </a:solidFill>
              </a:rPr>
              <a:t>Terminal nodes represent the mean of the observations in that node.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FB178-3485-495D-91EB-913E8997EA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9" t="14366" r="4767" b="12311"/>
          <a:stretch/>
        </p:blipFill>
        <p:spPr>
          <a:xfrm>
            <a:off x="928116" y="1586219"/>
            <a:ext cx="7136165" cy="413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696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Splitting Procedure - Regression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C2E138-2E0C-4F4F-9AAC-C1353DDB89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86" b="11111"/>
          <a:stretch/>
        </p:blipFill>
        <p:spPr>
          <a:xfrm>
            <a:off x="0" y="1587062"/>
            <a:ext cx="9140851" cy="488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145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4ECD00-D491-4D3E-A6BA-8AC7A26005D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58" b="11111"/>
          <a:stretch/>
        </p:blipFill>
        <p:spPr>
          <a:xfrm>
            <a:off x="3149" y="1818290"/>
            <a:ext cx="9140851" cy="465871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5081D71E-3D63-4EF3-A9FB-DCFCB0702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Splitting Procedure -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02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4E946B-F6DD-4061-9B05-CB33AEC0E3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06"/>
          <a:stretch/>
        </p:blipFill>
        <p:spPr>
          <a:xfrm>
            <a:off x="1143" y="381000"/>
            <a:ext cx="9142857" cy="609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57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0E1F82C-FCB9-4908-9426-B8AC3F3DABE7}"/>
              </a:ext>
            </a:extLst>
          </p:cNvPr>
          <p:cNvSpPr txBox="1">
            <a:spLocks/>
          </p:cNvSpPr>
          <p:nvPr/>
        </p:nvSpPr>
        <p:spPr>
          <a:xfrm>
            <a:off x="731520" y="209006"/>
            <a:ext cx="7269480" cy="777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3CA2D2F-ED58-44CF-9094-F6FD230AEE85}"/>
              </a:ext>
            </a:extLst>
          </p:cNvPr>
          <p:cNvSpPr txBox="1">
            <a:spLocks/>
          </p:cNvSpPr>
          <p:nvPr/>
        </p:nvSpPr>
        <p:spPr>
          <a:xfrm>
            <a:off x="381000" y="990601"/>
            <a:ext cx="7620000" cy="55016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Part 1 – CART models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Overview and Concepts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Examples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Advantages over other modeling methods</a:t>
            </a:r>
          </a:p>
          <a:p>
            <a:pPr lvl="1" algn="l"/>
            <a:r>
              <a:rPr lang="en-US" dirty="0" err="1">
                <a:solidFill>
                  <a:schemeClr val="bg1"/>
                </a:solidFill>
              </a:rPr>
              <a:t>Rpart</a:t>
            </a:r>
            <a:r>
              <a:rPr lang="en-US" dirty="0">
                <a:solidFill>
                  <a:schemeClr val="bg1"/>
                </a:solidFill>
              </a:rPr>
              <a:t> Method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Splitting criteria for Regression and Classification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Pruning with Cost Complexity parameter 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Model Validation</a:t>
            </a:r>
          </a:p>
          <a:p>
            <a:r>
              <a:rPr lang="en-US" dirty="0">
                <a:solidFill>
                  <a:schemeClr val="bg1"/>
                </a:solidFill>
              </a:rPr>
              <a:t>Part 2 – Random Forest models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Random Forest Methods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Bootstrap Aggregation and Bagging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Variable Importance and OOB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Gradient Descent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Ranger package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Boosted tree models</a:t>
            </a:r>
          </a:p>
          <a:p>
            <a:pPr lvl="1" algn="l"/>
            <a:r>
              <a:rPr lang="en-US" dirty="0">
                <a:solidFill>
                  <a:schemeClr val="bg1"/>
                </a:solidFill>
              </a:rPr>
              <a:t>Deep Learning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0749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97D617-AEF2-4F8A-9FAB-4D0C7BB58E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33" t="21905" r="14424" b="6465"/>
          <a:stretch/>
        </p:blipFill>
        <p:spPr>
          <a:xfrm>
            <a:off x="914399" y="1545021"/>
            <a:ext cx="6758153" cy="480322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BD903B3A-C716-4466-AB8F-090315AD8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Splitting Procedure -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154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FD6DEF-ECA1-4A23-9984-B6B3186A04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54" b="11106"/>
          <a:stretch/>
        </p:blipFill>
        <p:spPr>
          <a:xfrm>
            <a:off x="0" y="1439916"/>
            <a:ext cx="9142857" cy="496045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A232703-7396-4C1A-9D7E-A89BCDE2A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696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586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C4493B-485F-47AE-9A33-4C7D04D62E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92" b="11107"/>
          <a:stretch/>
        </p:blipFill>
        <p:spPr>
          <a:xfrm>
            <a:off x="0" y="1481971"/>
            <a:ext cx="9142857" cy="439552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10EBC32-C12C-4E2E-A570-3B8A6DB04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9696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Pruning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2980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EF0607B-975A-400C-88EE-8BA7D84D2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902196" cy="5029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Producer’s accuracy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The probability of a reference pixel being correctly classified. 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</a:rPr>
              <a:t>Omission error – samples are omitted from the correct class</a:t>
            </a: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User’s accuracy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The probability that a pixel classified on the map represents that category on the ground.</a:t>
            </a:r>
          </a:p>
          <a:p>
            <a:pPr>
              <a:spcBef>
                <a:spcPts val="600"/>
              </a:spcBef>
            </a:pPr>
            <a:r>
              <a:rPr lang="en-US" sz="1900" dirty="0">
                <a:solidFill>
                  <a:schemeClr val="bg1"/>
                </a:solidFill>
              </a:rPr>
              <a:t>Commission error – samples are added to the incorrect class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Overall accuracy</a:t>
            </a:r>
            <a:endParaRPr lang="en-US" b="1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Computed by dividing the total correct (i.e., the sum of the major diagonal) by the total number of pixels in the error matrix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B9272D-A005-45D9-ABE9-6CC903C4C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Model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582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A4C8166-5B37-49D5-8A47-762F9A816809}"/>
              </a:ext>
            </a:extLst>
          </p:cNvPr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latin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F6BAB-0F15-4768-8729-8AACE8F2FB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86000"/>
            <a:ext cx="7391400" cy="323775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91682EF-5CA6-46F9-A1C1-757685C51B76}"/>
              </a:ext>
            </a:extLst>
          </p:cNvPr>
          <p:cNvCxnSpPr/>
          <p:nvPr/>
        </p:nvCxnSpPr>
        <p:spPr>
          <a:xfrm>
            <a:off x="7223402" y="1752600"/>
            <a:ext cx="0" cy="1752600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E61EE35-22D4-4850-808C-F62372DD9251}"/>
              </a:ext>
            </a:extLst>
          </p:cNvPr>
          <p:cNvSpPr txBox="1"/>
          <p:nvPr/>
        </p:nvSpPr>
        <p:spPr>
          <a:xfrm>
            <a:off x="6570820" y="1632671"/>
            <a:ext cx="130516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User’s</a:t>
            </a:r>
          </a:p>
          <a:p>
            <a:pPr algn="ctr"/>
            <a:r>
              <a:rPr lang="en-US" b="1" dirty="0"/>
              <a:t>Accuracy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1A8EDDC-9F87-483D-8F80-A2A8D51966A1}"/>
              </a:ext>
            </a:extLst>
          </p:cNvPr>
          <p:cNvCxnSpPr/>
          <p:nvPr/>
        </p:nvCxnSpPr>
        <p:spPr>
          <a:xfrm>
            <a:off x="2010236" y="5200589"/>
            <a:ext cx="1425466" cy="0"/>
          </a:xfrm>
          <a:prstGeom prst="straightConnector1">
            <a:avLst/>
          </a:prstGeom>
          <a:ln w="3175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86266DB-8844-4E2A-B977-809C14415F47}"/>
              </a:ext>
            </a:extLst>
          </p:cNvPr>
          <p:cNvSpPr txBox="1"/>
          <p:nvPr/>
        </p:nvSpPr>
        <p:spPr>
          <a:xfrm>
            <a:off x="528666" y="4877424"/>
            <a:ext cx="1486305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Producer’s</a:t>
            </a:r>
          </a:p>
          <a:p>
            <a:pPr algn="ctr"/>
            <a:r>
              <a:rPr lang="en-US" b="1" dirty="0"/>
              <a:t>Accuracy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47AF73-898A-40A4-821A-646A76033990}"/>
              </a:ext>
            </a:extLst>
          </p:cNvPr>
          <p:cNvSpPr txBox="1"/>
          <p:nvPr/>
        </p:nvSpPr>
        <p:spPr>
          <a:xfrm>
            <a:off x="6619635" y="6057155"/>
            <a:ext cx="1305165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Overall</a:t>
            </a:r>
          </a:p>
          <a:p>
            <a:pPr algn="ctr"/>
            <a:r>
              <a:rPr lang="en-US" b="1" dirty="0"/>
              <a:t>Accuracy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957C90-2644-41F0-8538-D7FBAC636C7F}"/>
              </a:ext>
            </a:extLst>
          </p:cNvPr>
          <p:cNvSpPr/>
          <p:nvPr/>
        </p:nvSpPr>
        <p:spPr>
          <a:xfrm>
            <a:off x="6858000" y="4953000"/>
            <a:ext cx="685800" cy="457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C1378C-DEED-45DE-9DB2-175D2B0CC69F}"/>
              </a:ext>
            </a:extLst>
          </p:cNvPr>
          <p:cNvSpPr txBox="1"/>
          <p:nvPr/>
        </p:nvSpPr>
        <p:spPr>
          <a:xfrm>
            <a:off x="3468065" y="5353398"/>
            <a:ext cx="64472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i="1" dirty="0"/>
              <a:t>49/71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703CAD-7020-4410-BD7B-4AD15474973F}"/>
              </a:ext>
            </a:extLst>
          </p:cNvPr>
          <p:cNvSpPr txBox="1"/>
          <p:nvPr/>
        </p:nvSpPr>
        <p:spPr>
          <a:xfrm>
            <a:off x="5255294" y="5353398"/>
            <a:ext cx="84991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i="1" dirty="0"/>
              <a:t>194/251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6125EF-EA68-40BB-B0B1-D67646E4035C}"/>
              </a:ext>
            </a:extLst>
          </p:cNvPr>
          <p:cNvSpPr txBox="1"/>
          <p:nvPr/>
        </p:nvSpPr>
        <p:spPr>
          <a:xfrm>
            <a:off x="7506737" y="3643836"/>
            <a:ext cx="881986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49/106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B7C3A5-C142-41E9-8F05-7169FD4938D0}"/>
              </a:ext>
            </a:extLst>
          </p:cNvPr>
          <p:cNvSpPr txBox="1"/>
          <p:nvPr/>
        </p:nvSpPr>
        <p:spPr>
          <a:xfrm>
            <a:off x="7506738" y="4332427"/>
            <a:ext cx="88198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194/216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6A21450-0CF7-4861-8282-764D34D57B41}"/>
                  </a:ext>
                </a:extLst>
              </p:cNvPr>
              <p:cNvSpPr txBox="1"/>
              <p:nvPr/>
            </p:nvSpPr>
            <p:spPr>
              <a:xfrm>
                <a:off x="6729709" y="5469881"/>
                <a:ext cx="987385" cy="4956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4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4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𝟏𝟗𝟒</m:t>
                          </m:r>
                          <m:r>
                            <a:rPr lang="en-US" sz="14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14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𝟒𝟗</m:t>
                          </m:r>
                        </m:num>
                        <m:den>
                          <m:r>
                            <a:rPr lang="en-US" sz="1400" b="1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𝟑𝟐𝟐</m:t>
                          </m:r>
                        </m:den>
                      </m:f>
                    </m:oMath>
                  </m:oMathPara>
                </a14:m>
                <a:endParaRPr lang="en-US" sz="14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6A21450-0CF7-4861-8282-764D34D57B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9709" y="5469881"/>
                <a:ext cx="987385" cy="49564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03EB94B1-9619-4790-A865-A0F5DB99E31D}"/>
              </a:ext>
            </a:extLst>
          </p:cNvPr>
          <p:cNvSpPr/>
          <p:nvPr/>
        </p:nvSpPr>
        <p:spPr>
          <a:xfrm>
            <a:off x="5301325" y="4260710"/>
            <a:ext cx="805527" cy="457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422E7D2-2B32-4BC6-ADC0-587894EF8DEF}"/>
              </a:ext>
            </a:extLst>
          </p:cNvPr>
          <p:cNvSpPr/>
          <p:nvPr/>
        </p:nvSpPr>
        <p:spPr>
          <a:xfrm>
            <a:off x="3435702" y="3524934"/>
            <a:ext cx="685800" cy="45720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333720-9EFA-4C61-8C5A-1EB68A8C7851}"/>
              </a:ext>
            </a:extLst>
          </p:cNvPr>
          <p:cNvSpPr/>
          <p:nvPr/>
        </p:nvSpPr>
        <p:spPr>
          <a:xfrm>
            <a:off x="3447529" y="4247777"/>
            <a:ext cx="685800" cy="4572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4F135D4-3345-4D65-BE6E-56C0FA7E0258}"/>
              </a:ext>
            </a:extLst>
          </p:cNvPr>
          <p:cNvSpPr/>
          <p:nvPr/>
        </p:nvSpPr>
        <p:spPr>
          <a:xfrm>
            <a:off x="5337351" y="3528669"/>
            <a:ext cx="685800" cy="457200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00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D06DFA0-9DA9-4F63-8708-3EB4B1B9C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Model Evaluation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898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C6680B-EF0E-4387-895E-2A5A3C5F2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902196" cy="5029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1: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Exploratory Data Analysis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2: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Regression trees with </a:t>
            </a:r>
            <a:r>
              <a:rPr lang="en-US" sz="2000" dirty="0" err="1">
                <a:solidFill>
                  <a:schemeClr val="bg1"/>
                </a:solidFill>
              </a:rPr>
              <a:t>rpart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Pruning and cost complexity parameter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Eval with RMSE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3: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Classification tree with GINI and Information Gain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Eval with confusion matrices, overall accuracy and kappa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40F1B3B-C2BD-4DE8-A27E-A88FC7A1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Exercise: </a:t>
            </a:r>
            <a:r>
              <a:rPr lang="en-US" b="1" dirty="0" err="1">
                <a:solidFill>
                  <a:schemeClr val="bg1"/>
                </a:solidFill>
              </a:rPr>
              <a:t>Rpart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5664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7089B3-912F-487F-B719-8A78ADFD9C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800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14F97-2C43-4B3D-BD92-081F5C2CC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902196" cy="5029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1: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Correlation Plot: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2: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Evaluate results from regression trees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3: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Compare splitting criteria for classification trees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A1A5DF-001A-4C7C-8F81-4F47A8C5E905}"/>
              </a:ext>
            </a:extLst>
          </p:cNvPr>
          <p:cNvSpPr txBox="1">
            <a:spLocks/>
          </p:cNvSpPr>
          <p:nvPr/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chemeClr val="bg1"/>
                </a:solidFill>
              </a:rPr>
              <a:t>Exercise: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5842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53782574-86AE-43E3-B5B5-7178E8FD4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Summary - </a:t>
            </a:r>
            <a:r>
              <a:rPr lang="en-US" b="1" dirty="0" err="1">
                <a:solidFill>
                  <a:schemeClr val="bg1"/>
                </a:solidFill>
              </a:rPr>
              <a:t>rpart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BB2634-8008-4BB5-88DE-35FA6444A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7435596" cy="435133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400" b="1" i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rpart</a:t>
            </a:r>
            <a:r>
              <a:rPr lang="en-US" sz="2400" b="1" i="1" dirty="0">
                <a:solidFill>
                  <a:schemeClr val="bg1"/>
                </a:solidFill>
                <a:cs typeface="Times New Roman" panose="02020603050405020304" pitchFamily="18" charset="0"/>
              </a:rPr>
              <a:t>(formula, data, method, control)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formula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   response~predictor1+predictor2+predictorx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data=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	       specifies the dataset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method=    “class”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for classification tree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                   “</a:t>
            </a:r>
            <a:r>
              <a:rPr lang="en-US" sz="2000" b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anova</a:t>
            </a: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”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for regression tree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control=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   optional parameters for controlling tree growth	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200" dirty="0">
                <a:solidFill>
                  <a:schemeClr val="bg1"/>
                </a:solidFill>
                <a:cs typeface="Times New Roman" panose="02020603050405020304" pitchFamily="18" charset="0"/>
              </a:rPr>
              <a:t>	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26194B2-B83E-4ECC-8FEC-5520F4E084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768693"/>
              </p:ext>
            </p:extLst>
          </p:nvPr>
        </p:nvGraphicFramePr>
        <p:xfrm>
          <a:off x="899651" y="2438400"/>
          <a:ext cx="7316233" cy="242106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31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83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1690">
                <a:tc>
                  <a:txBody>
                    <a:bodyPr/>
                    <a:lstStyle/>
                    <a:p>
                      <a:r>
                        <a:rPr lang="en-US" sz="1900" b="1" dirty="0" err="1">
                          <a:solidFill>
                            <a:schemeClr val="tx1"/>
                          </a:solidFill>
                          <a:latin typeface="+mn-lt"/>
                        </a:rPr>
                        <a:t>printcp</a:t>
                      </a:r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</a:rPr>
                        <a:t>displays complexity</a:t>
                      </a:r>
                      <a:r>
                        <a:rPr lang="en-US" sz="1900" baseline="0" dirty="0">
                          <a:solidFill>
                            <a:schemeClr val="tx1"/>
                          </a:solidFill>
                          <a:latin typeface="+mn-lt"/>
                        </a:rPr>
                        <a:t> parameter (cp) table</a:t>
                      </a:r>
                      <a:endParaRPr lang="en-US" sz="19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1690">
                <a:tc>
                  <a:txBody>
                    <a:bodyPr/>
                    <a:lstStyle/>
                    <a:p>
                      <a:r>
                        <a:rPr lang="en-US" sz="1900" b="1" dirty="0" err="1">
                          <a:solidFill>
                            <a:schemeClr val="tx1"/>
                          </a:solidFill>
                          <a:latin typeface="+mn-lt"/>
                        </a:rPr>
                        <a:t>plotcp</a:t>
                      </a:r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</a:rPr>
                        <a:t>plots cross-validation</a:t>
                      </a:r>
                      <a:r>
                        <a:rPr lang="en-US" sz="1900" baseline="0" dirty="0">
                          <a:solidFill>
                            <a:schemeClr val="tx1"/>
                          </a:solidFill>
                          <a:latin typeface="+mn-lt"/>
                        </a:rPr>
                        <a:t> results</a:t>
                      </a:r>
                      <a:endParaRPr lang="en-US" sz="19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6067">
                <a:tc>
                  <a:txBody>
                    <a:bodyPr/>
                    <a:lstStyle/>
                    <a:p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summary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</a:rPr>
                        <a:t>detailed results including</a:t>
                      </a:r>
                      <a:r>
                        <a:rPr lang="en-US" sz="1900" baseline="0" dirty="0">
                          <a:solidFill>
                            <a:schemeClr val="tx1"/>
                          </a:solidFill>
                          <a:latin typeface="+mn-lt"/>
                        </a:rPr>
                        <a:t> surrogate splits</a:t>
                      </a:r>
                      <a:endParaRPr lang="en-US" sz="19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1690">
                <a:tc>
                  <a:txBody>
                    <a:bodyPr/>
                    <a:lstStyle/>
                    <a:p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plot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</a:rPr>
                        <a:t>plots the</a:t>
                      </a:r>
                      <a:r>
                        <a:rPr lang="en-US" sz="1900" baseline="0" dirty="0">
                          <a:solidFill>
                            <a:schemeClr val="tx1"/>
                          </a:solidFill>
                          <a:latin typeface="+mn-lt"/>
                        </a:rPr>
                        <a:t> decision tree</a:t>
                      </a:r>
                      <a:endParaRPr lang="en-US" sz="19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1690">
                <a:tc>
                  <a:txBody>
                    <a:bodyPr/>
                    <a:lstStyle/>
                    <a:p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text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  <a:cs typeface="Times New Roman" panose="02020603050405020304" pitchFamily="18" charset="0"/>
                        </a:rPr>
                        <a:t>labels the decision tree plot</a:t>
                      </a:r>
                      <a:endParaRPr lang="en-US" sz="190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1690">
                <a:tc>
                  <a:txBody>
                    <a:bodyPr/>
                    <a:lstStyle/>
                    <a:p>
                      <a:r>
                        <a:rPr lang="en-US" sz="1900" b="1" dirty="0">
                          <a:solidFill>
                            <a:schemeClr val="tx1"/>
                          </a:solidFill>
                          <a:latin typeface="+mn-lt"/>
                        </a:rPr>
                        <a:t>prune</a:t>
                      </a:r>
                      <a:r>
                        <a:rPr lang="en-US" sz="1900" b="1" baseline="0" dirty="0">
                          <a:solidFill>
                            <a:schemeClr val="tx1"/>
                          </a:solidFill>
                          <a:latin typeface="+mn-lt"/>
                        </a:rPr>
                        <a:t> ( )</a:t>
                      </a:r>
                      <a:endParaRPr lang="en-US" sz="1900" b="1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solidFill>
                            <a:schemeClr val="tx1"/>
                          </a:solidFill>
                          <a:latin typeface="+mn-lt"/>
                        </a:rPr>
                        <a:t>snips off the least important splits using cp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13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7E50B5F-049C-44A8-9F96-463F90CE1B4A}"/>
              </a:ext>
            </a:extLst>
          </p:cNvPr>
          <p:cNvSpPr txBox="1">
            <a:spLocks/>
          </p:cNvSpPr>
          <p:nvPr/>
        </p:nvSpPr>
        <p:spPr>
          <a:xfrm>
            <a:off x="731520" y="209006"/>
            <a:ext cx="7269480" cy="777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Outline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E3599D-84F5-490B-A897-17E2EB4C297F}"/>
              </a:ext>
            </a:extLst>
          </p:cNvPr>
          <p:cNvSpPr txBox="1">
            <a:spLocks/>
          </p:cNvSpPr>
          <p:nvPr/>
        </p:nvSpPr>
        <p:spPr>
          <a:xfrm>
            <a:off x="381000" y="651641"/>
            <a:ext cx="7620000" cy="584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b="1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chemeClr val="bg1"/>
                </a:solidFill>
              </a:rPr>
              <a:t>Part 2 – Random Forest models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Random Forest Methods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Bootstrap Aggregation and Bagging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Variable Importance and OOB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Gradient Descent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Ranger package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Boosted tree models</a:t>
            </a:r>
          </a:p>
          <a:p>
            <a:pPr lvl="1" algn="l"/>
            <a:endParaRPr lang="en-US" sz="2400" b="1" dirty="0">
              <a:solidFill>
                <a:schemeClr val="bg1"/>
              </a:solidFill>
            </a:endParaRPr>
          </a:p>
          <a:p>
            <a:pPr lvl="1" algn="l"/>
            <a:r>
              <a:rPr lang="en-US" sz="2400" b="1" dirty="0">
                <a:solidFill>
                  <a:schemeClr val="bg1"/>
                </a:solidFill>
              </a:rPr>
              <a:t>Deep Learning</a:t>
            </a:r>
          </a:p>
          <a:p>
            <a:pPr lvl="1"/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018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DB103-91BC-451B-951E-E253357CC871}"/>
              </a:ext>
            </a:extLst>
          </p:cNvPr>
          <p:cNvSpPr txBox="1">
            <a:spLocks/>
          </p:cNvSpPr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What is a Decision Tree?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5C272-B618-4B02-9090-114CEDC6FDD8}"/>
              </a:ext>
            </a:extLst>
          </p:cNvPr>
          <p:cNvSpPr txBox="1">
            <a:spLocks/>
          </p:cNvSpPr>
          <p:nvPr/>
        </p:nvSpPr>
        <p:spPr>
          <a:xfrm>
            <a:off x="946404" y="1828801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Instead of fitting a model to the data, a decision tree model </a:t>
            </a:r>
            <a:r>
              <a:rPr lang="en-US" sz="2000" u="sng" dirty="0">
                <a:solidFill>
                  <a:schemeClr val="bg1"/>
                </a:solidFill>
              </a:rPr>
              <a:t>recursively partitions</a:t>
            </a:r>
            <a:r>
              <a:rPr lang="en-US" sz="2000" dirty="0">
                <a:solidFill>
                  <a:schemeClr val="bg1"/>
                </a:solidFill>
              </a:rPr>
              <a:t> the data into </a:t>
            </a:r>
            <a:r>
              <a:rPr lang="en-US" sz="2000" u="sng" dirty="0">
                <a:solidFill>
                  <a:schemeClr val="bg1"/>
                </a:solidFill>
              </a:rPr>
              <a:t>increasingly homogenous</a:t>
            </a:r>
            <a:r>
              <a:rPr lang="en-US" sz="2000" dirty="0">
                <a:solidFill>
                  <a:schemeClr val="bg1"/>
                </a:solidFill>
              </a:rPr>
              <a:t> groups based on values that </a:t>
            </a:r>
            <a:r>
              <a:rPr lang="en-US" sz="2000" u="sng" dirty="0">
                <a:solidFill>
                  <a:schemeClr val="bg1"/>
                </a:solidFill>
              </a:rPr>
              <a:t>minimize a loss function</a:t>
            </a:r>
            <a:r>
              <a:rPr lang="en-US" sz="2000" dirty="0">
                <a:solidFill>
                  <a:schemeClr val="bg1"/>
                </a:solidFill>
              </a:rPr>
              <a:t> (such as Sum of Squared Errors (SSE))</a:t>
            </a:r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2" descr="dt rep">
            <a:extLst>
              <a:ext uri="{FF2B5EF4-FFF2-40B4-BE49-F238E27FC236}">
                <a16:creationId xmlns:a16="http://schemas.microsoft.com/office/drawing/2014/main" id="{D508BFFD-2EAB-472B-8214-F307014763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570514"/>
            <a:ext cx="4610100" cy="284988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4802897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39007"/>
            <a:ext cx="7886700" cy="103150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Random Forest Method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024A0F-7A7B-41E1-9ABF-E24F913C7D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8" b="39306"/>
          <a:stretch/>
        </p:blipFill>
        <p:spPr>
          <a:xfrm>
            <a:off x="0" y="1460938"/>
            <a:ext cx="9143385" cy="27221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8E32A3-5EA6-4D8A-B023-0E33908908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73"/>
          <a:stretch/>
        </p:blipFill>
        <p:spPr>
          <a:xfrm>
            <a:off x="381000" y="4373544"/>
            <a:ext cx="7924800" cy="2425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3235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120F2E7-C782-4425-9682-AAB05B7FC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524003"/>
            <a:ext cx="6446520" cy="4946368"/>
          </a:xfrm>
        </p:spPr>
        <p:txBody>
          <a:bodyPr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Grow a forest of many trees (</a:t>
            </a:r>
            <a:r>
              <a:rPr lang="en-US" sz="2200" i="1" dirty="0" err="1">
                <a:solidFill>
                  <a:schemeClr val="bg1"/>
                </a:solidFill>
              </a:rPr>
              <a:t>ntree</a:t>
            </a:r>
            <a:r>
              <a:rPr lang="en-US" sz="2200" dirty="0">
                <a:solidFill>
                  <a:schemeClr val="bg1"/>
                </a:solidFill>
              </a:rPr>
              <a:t>).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Grow each tree from an independent bootstrap sample from the training data (sample N cases at random with replacement).</a:t>
            </a:r>
          </a:p>
          <a:p>
            <a:endParaRPr lang="en-US" sz="2200" dirty="0">
              <a:solidFill>
                <a:schemeClr val="bg1"/>
              </a:solidFill>
            </a:endParaRPr>
          </a:p>
          <a:p>
            <a:r>
              <a:rPr lang="en-US" sz="2200" dirty="0">
                <a:solidFill>
                  <a:schemeClr val="bg1"/>
                </a:solidFill>
              </a:rPr>
              <a:t>For each tree at each node: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Select a random subset of predictor variables (</a:t>
            </a:r>
            <a:r>
              <a:rPr lang="en-US" sz="2000" i="1" dirty="0" err="1">
                <a:solidFill>
                  <a:schemeClr val="bg1"/>
                </a:solidFill>
              </a:rPr>
              <a:t>mtry</a:t>
            </a:r>
            <a:r>
              <a:rPr lang="en-US" sz="2000" dirty="0">
                <a:solidFill>
                  <a:schemeClr val="bg1"/>
                </a:solidFill>
              </a:rPr>
              <a:t>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Use the best split on the selected </a:t>
            </a:r>
            <a:r>
              <a:rPr lang="en-US" sz="2000" i="1" dirty="0" err="1">
                <a:solidFill>
                  <a:schemeClr val="bg1"/>
                </a:solidFill>
              </a:rPr>
              <a:t>mtry</a:t>
            </a:r>
            <a:r>
              <a:rPr lang="en-US" sz="2000" dirty="0">
                <a:solidFill>
                  <a:schemeClr val="bg1"/>
                </a:solidFill>
              </a:rPr>
              <a:t> variables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Repeat this process until the tree is grown to the largest extent possible (no pruning)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sz="2000" dirty="0">
              <a:solidFill>
                <a:schemeClr val="bg1"/>
              </a:solidFill>
            </a:endParaRPr>
          </a:p>
          <a:p>
            <a:pPr marL="342900" lvl="1" indent="-342900"/>
            <a:r>
              <a:rPr lang="en-US" sz="2200" dirty="0">
                <a:solidFill>
                  <a:schemeClr val="bg1"/>
                </a:solidFill>
              </a:rPr>
              <a:t>Aggregate all trees for prediction (average for regression, majority vote for classification).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2369D21-997E-4ECE-82CB-49DA409245CA}"/>
              </a:ext>
            </a:extLst>
          </p:cNvPr>
          <p:cNvSpPr txBox="1">
            <a:spLocks/>
          </p:cNvSpPr>
          <p:nvPr/>
        </p:nvSpPr>
        <p:spPr>
          <a:xfrm>
            <a:off x="628650" y="387629"/>
            <a:ext cx="7886700" cy="852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Random Forest Method</a:t>
            </a:r>
          </a:p>
        </p:txBody>
      </p:sp>
    </p:spTree>
    <p:extLst>
      <p:ext uri="{BB962C8B-B14F-4D97-AF65-F5344CB8AC3E}">
        <p14:creationId xmlns:p14="http://schemas.microsoft.com/office/powerpoint/2010/main" val="383335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6171C3-3421-4032-9AD1-2BC9C320BE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8" b="9997"/>
          <a:stretch/>
        </p:blipFill>
        <p:spPr>
          <a:xfrm>
            <a:off x="0" y="1881352"/>
            <a:ext cx="9143385" cy="467161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2AC96CE-6BBA-4A75-9A4E-05AD35477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Random Forest Method</a:t>
            </a:r>
          </a:p>
        </p:txBody>
      </p:sp>
    </p:spTree>
    <p:extLst>
      <p:ext uri="{BB962C8B-B14F-4D97-AF65-F5344CB8AC3E}">
        <p14:creationId xmlns:p14="http://schemas.microsoft.com/office/powerpoint/2010/main" val="1574756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C8659DE-DE42-4A2E-AE43-33DD6738F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Bootstrap Aggregation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AD998F-1737-482A-B805-ED969AD1B6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99" b="11107"/>
          <a:stretch/>
        </p:blipFill>
        <p:spPr>
          <a:xfrm>
            <a:off x="0" y="1690688"/>
            <a:ext cx="9142857" cy="478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364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231E1-3C08-467F-901B-4267512FA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43E0D1-7FEB-4637-A749-4257BD53BE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106"/>
          <a:stretch/>
        </p:blipFill>
        <p:spPr>
          <a:xfrm>
            <a:off x="0" y="365126"/>
            <a:ext cx="9142857" cy="609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74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176613-5C29-4217-B1DB-8C32EC9A1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92" b="11111"/>
          <a:stretch/>
        </p:blipFill>
        <p:spPr>
          <a:xfrm>
            <a:off x="0" y="1765738"/>
            <a:ext cx="9139203" cy="471126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9A6D7F0-25A8-45C0-ADD4-A8D1CAFE7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Random Forest Method - </a:t>
            </a:r>
            <a:r>
              <a:rPr lang="en-US" b="1" dirty="0" err="1">
                <a:solidFill>
                  <a:schemeClr val="bg1"/>
                </a:solidFill>
              </a:rPr>
              <a:t>ntree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1158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EB339B7-6A51-4F80-AE88-EBA7BF5F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Regression Terms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603F534-BEBF-408D-B3E2-7BD2E66AE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446520" cy="4351337"/>
          </a:xfrm>
        </p:spPr>
        <p:txBody>
          <a:bodyPr>
            <a:normAutofit/>
          </a:bodyPr>
          <a:lstStyle/>
          <a:p>
            <a:pPr marL="0" lvl="1" indent="0">
              <a:buNone/>
            </a:pPr>
            <a:r>
              <a:rPr lang="en-US" sz="2200" b="1" u="sng" dirty="0">
                <a:solidFill>
                  <a:schemeClr val="bg1"/>
                </a:solidFill>
              </a:rPr>
              <a:t>%</a:t>
            </a:r>
            <a:r>
              <a:rPr lang="en-US" sz="2200" b="1" u="sng" dirty="0" err="1">
                <a:solidFill>
                  <a:schemeClr val="bg1"/>
                </a:solidFill>
              </a:rPr>
              <a:t>Inc</a:t>
            </a:r>
            <a:r>
              <a:rPr lang="en-US" sz="2200" b="1" u="sng" dirty="0">
                <a:solidFill>
                  <a:schemeClr val="bg1"/>
                </a:solidFill>
              </a:rPr>
              <a:t> MSE 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lvl="2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average increase in squared residuals of the test set when variables are randomly permuted (little importance = little change in model when variable is removed or added)</a:t>
            </a:r>
          </a:p>
          <a:p>
            <a:pPr marL="457200" lvl="2" indent="0">
              <a:buNone/>
            </a:pPr>
            <a:endParaRPr lang="en-US" sz="800" dirty="0">
              <a:solidFill>
                <a:schemeClr val="bg1"/>
              </a:solidFill>
            </a:endParaRPr>
          </a:p>
          <a:p>
            <a:pPr marL="0" lvl="1" indent="0">
              <a:buNone/>
            </a:pPr>
            <a:r>
              <a:rPr lang="en-US" sz="2200" b="1" u="sng" dirty="0" err="1">
                <a:solidFill>
                  <a:schemeClr val="bg1"/>
                </a:solidFill>
              </a:rPr>
              <a:t>Inc</a:t>
            </a:r>
            <a:r>
              <a:rPr lang="en-US" sz="2200" b="1" u="sng" dirty="0">
                <a:solidFill>
                  <a:schemeClr val="bg1"/>
                </a:solidFill>
              </a:rPr>
              <a:t> Node Purity</a:t>
            </a:r>
          </a:p>
          <a:p>
            <a:pPr marL="457200" lvl="2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increase in homogeneity in data partitions</a:t>
            </a:r>
          </a:p>
          <a:p>
            <a:pPr marL="457200" lvl="2" indent="0">
              <a:buNone/>
            </a:pPr>
            <a:endParaRPr lang="en-US" sz="800" dirty="0">
              <a:solidFill>
                <a:schemeClr val="bg1"/>
              </a:solidFill>
            </a:endParaRPr>
          </a:p>
          <a:p>
            <a:pPr marL="0" lvl="1" indent="0">
              <a:buNone/>
            </a:pPr>
            <a:r>
              <a:rPr lang="en-US" sz="2200" b="1" u="sng" dirty="0">
                <a:solidFill>
                  <a:schemeClr val="bg1"/>
                </a:solidFill>
              </a:rPr>
              <a:t>Mean of Squared Residuals 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lvl="2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sum of squared residuals divided by n</a:t>
            </a:r>
          </a:p>
          <a:p>
            <a:pPr marL="457200" lvl="2" indent="0">
              <a:buNone/>
            </a:pPr>
            <a:endParaRPr lang="en-US" sz="800" dirty="0">
              <a:solidFill>
                <a:schemeClr val="bg1"/>
              </a:solidFill>
            </a:endParaRPr>
          </a:p>
          <a:p>
            <a:pPr marL="0" lvl="1" indent="0">
              <a:buNone/>
            </a:pPr>
            <a:r>
              <a:rPr lang="en-US" sz="2200" b="1" u="sng" dirty="0">
                <a:solidFill>
                  <a:schemeClr val="bg1"/>
                </a:solidFill>
              </a:rPr>
              <a:t>% Variance Explained 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lvl="2" indent="0">
              <a:buNone/>
            </a:pPr>
            <a:r>
              <a:rPr lang="en-US" sz="2000" dirty="0" err="1">
                <a:solidFill>
                  <a:schemeClr val="bg1"/>
                </a:solidFill>
              </a:rPr>
              <a:t>psuedo</a:t>
            </a:r>
            <a:r>
              <a:rPr lang="en-US" sz="2000" dirty="0">
                <a:solidFill>
                  <a:schemeClr val="bg1"/>
                </a:solidFill>
              </a:rPr>
              <a:t> R</a:t>
            </a:r>
            <a:r>
              <a:rPr lang="en-US" sz="2000" baseline="30000" dirty="0">
                <a:solidFill>
                  <a:schemeClr val="bg1"/>
                </a:solidFill>
              </a:rPr>
              <a:t>2</a:t>
            </a:r>
            <a:endParaRPr lang="en-US" sz="2000" dirty="0">
              <a:solidFill>
                <a:schemeClr val="bg1"/>
              </a:solidFill>
            </a:endParaRPr>
          </a:p>
          <a:p>
            <a:pPr marL="406400" lvl="1" indent="-406400">
              <a:buFont typeface="Arial" panose="020B0604020202020204" pitchFamily="34" charset="0"/>
              <a:buChar char="•"/>
            </a:pPr>
            <a:endParaRPr lang="en-US" baseline="30000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1667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0FE7720-5F77-4AF8-A60F-598898E99534}"/>
              </a:ext>
            </a:extLst>
          </p:cNvPr>
          <p:cNvSpPr txBox="1">
            <a:spLocks/>
          </p:cNvSpPr>
          <p:nvPr/>
        </p:nvSpPr>
        <p:spPr>
          <a:xfrm>
            <a:off x="946404" y="365760"/>
            <a:ext cx="726948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Classification Terms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4FE9C3B-8128-4B81-9A35-E14EEA5BB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446520" cy="4351337"/>
          </a:xfrm>
        </p:spPr>
        <p:txBody>
          <a:bodyPr>
            <a:normAutofit/>
          </a:bodyPr>
          <a:lstStyle/>
          <a:p>
            <a:pPr marL="0" lvl="1" indent="0">
              <a:buNone/>
              <a:tabLst>
                <a:tab pos="465138" algn="l"/>
              </a:tabLst>
            </a:pPr>
            <a:r>
              <a:rPr lang="en-US" sz="2200" b="1" u="sng" dirty="0">
                <a:solidFill>
                  <a:schemeClr val="bg1"/>
                </a:solidFill>
              </a:rPr>
              <a:t>Mean Decrease Accuracy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lvl="2" indent="0">
              <a:buNone/>
              <a:tabLst>
                <a:tab pos="465138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the more the accuracy of the random forest decreases due to the addition of a single variable, the more important the variable is deemed</a:t>
            </a:r>
          </a:p>
          <a:p>
            <a:pPr marL="457200" lvl="2" indent="0">
              <a:buNone/>
              <a:tabLst>
                <a:tab pos="465138" algn="l"/>
              </a:tabLst>
            </a:pPr>
            <a:endParaRPr lang="en-US" sz="8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b="1" u="sng" dirty="0">
                <a:solidFill>
                  <a:schemeClr val="bg1"/>
                </a:solidFill>
              </a:rPr>
              <a:t>Mean Decrease Gini</a:t>
            </a:r>
            <a:r>
              <a:rPr lang="en-US" sz="2200" b="1" dirty="0">
                <a:solidFill>
                  <a:schemeClr val="bg1"/>
                </a:solidFill>
              </a:rPr>
              <a:t> </a:t>
            </a:r>
          </a:p>
          <a:p>
            <a:pPr marL="457200" lvl="2" indent="0">
              <a:buNone/>
              <a:tabLst>
                <a:tab pos="465138" algn="l"/>
              </a:tabLst>
            </a:pPr>
            <a:r>
              <a:rPr lang="en-US" sz="2000" dirty="0">
                <a:solidFill>
                  <a:schemeClr val="bg1"/>
                </a:solidFill>
              </a:rPr>
              <a:t>a measure of how each variable contributes to the homogeneity of the nodes and leaves</a:t>
            </a:r>
          </a:p>
          <a:p>
            <a:pPr marL="457200" lvl="2" indent="0">
              <a:buNone/>
              <a:tabLst>
                <a:tab pos="465138" algn="l"/>
              </a:tabLst>
            </a:pPr>
            <a:endParaRPr lang="en-US" sz="8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b="1" u="sng" dirty="0">
                <a:solidFill>
                  <a:schemeClr val="bg1"/>
                </a:solidFill>
              </a:rPr>
              <a:t>Out of Bag Error </a:t>
            </a:r>
            <a:endParaRPr lang="en-US" sz="2200" b="1" dirty="0">
              <a:solidFill>
                <a:schemeClr val="bg1"/>
              </a:solidFill>
            </a:endParaRPr>
          </a:p>
          <a:p>
            <a:pPr marL="457200" lvl="2" indent="0">
              <a:buNone/>
              <a:tabLst>
                <a:tab pos="465138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proportion of times that the result is misclassified, averaged over all samples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90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CB98FCC-FF7E-4652-9AA5-4DC0D1109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Variable Importance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9C17384-2050-4DB1-B533-CC4B8A128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186" y="1597575"/>
            <a:ext cx="8523890" cy="13255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The importance of each variable is estimated by observing how much the prediction error increases when out-of-bag (OOB) data for that variable are permuted while all others are left unchanged.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5D01BB-EE27-4992-A013-2E45C37DBC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8" b="19573"/>
          <a:stretch/>
        </p:blipFill>
        <p:spPr>
          <a:xfrm>
            <a:off x="0" y="2969173"/>
            <a:ext cx="9143385" cy="388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4980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7055D-5DD4-40D1-9F8F-6BFDDF4C3A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95" b="3000"/>
          <a:stretch/>
        </p:blipFill>
        <p:spPr>
          <a:xfrm>
            <a:off x="381000" y="1828800"/>
            <a:ext cx="7780274" cy="471011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5FBBE13-70C2-4ECB-8D9F-F540C79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Variable Importance</a:t>
            </a:r>
          </a:p>
        </p:txBody>
      </p:sp>
    </p:spTree>
    <p:extLst>
      <p:ext uri="{BB962C8B-B14F-4D97-AF65-F5344CB8AC3E}">
        <p14:creationId xmlns:p14="http://schemas.microsoft.com/office/powerpoint/2010/main" val="1474424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EA07D6A-B1B4-4067-9D3B-A5B0EAAEDAF8}"/>
              </a:ext>
            </a:extLst>
          </p:cNvPr>
          <p:cNvSpPr txBox="1">
            <a:spLocks/>
          </p:cNvSpPr>
          <p:nvPr/>
        </p:nvSpPr>
        <p:spPr>
          <a:xfrm>
            <a:off x="731520" y="209006"/>
            <a:ext cx="7269480" cy="777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Decision Tree Concepts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7EC481-8A8A-42F4-BED9-FC07B50AF240}"/>
              </a:ext>
            </a:extLst>
          </p:cNvPr>
          <p:cNvSpPr txBox="1"/>
          <p:nvPr/>
        </p:nvSpPr>
        <p:spPr>
          <a:xfrm>
            <a:off x="531223" y="1584960"/>
            <a:ext cx="820347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Divide predictor variables into different regions so that the dependent variable can be predicted more accurately.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Predicted values from a Decision Tree to the curve Y = X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 + noise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DD98E6-2769-41FE-93E6-17CB17885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8131"/>
            <a:ext cx="9144000" cy="335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079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59" y="365126"/>
            <a:ext cx="8252591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Gradient Descent for Model Tuning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D3504-3F44-49E1-9CDA-5386ACFB1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759" y="1828801"/>
            <a:ext cx="8252591" cy="4351337"/>
          </a:xfrm>
        </p:spPr>
        <p:txBody>
          <a:bodyPr>
            <a:normAutofit/>
          </a:bodyPr>
          <a:lstStyle/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Used to Determine the Optimal Combination of Input Parameters</a:t>
            </a:r>
          </a:p>
          <a:p>
            <a:pPr marL="0" lvl="1" indent="0">
              <a:buNone/>
              <a:tabLst>
                <a:tab pos="465138" algn="l"/>
              </a:tabLst>
            </a:pPr>
            <a:endParaRPr lang="en-US" sz="22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Build a table all reasonable input parameters</a:t>
            </a: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	</a:t>
            </a:r>
            <a:r>
              <a:rPr lang="en-US" sz="2200" dirty="0" err="1">
                <a:solidFill>
                  <a:schemeClr val="bg1"/>
                </a:solidFill>
              </a:rPr>
              <a:t>ntree</a:t>
            </a:r>
            <a:endParaRPr lang="en-US" sz="22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	</a:t>
            </a:r>
            <a:r>
              <a:rPr lang="en-US" sz="2200" dirty="0" err="1">
                <a:solidFill>
                  <a:schemeClr val="bg1"/>
                </a:solidFill>
              </a:rPr>
              <a:t>mtry</a:t>
            </a:r>
            <a:endParaRPr lang="en-US" sz="22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	</a:t>
            </a:r>
            <a:r>
              <a:rPr lang="en-US" sz="2200" dirty="0" err="1">
                <a:solidFill>
                  <a:schemeClr val="bg1"/>
                </a:solidFill>
              </a:rPr>
              <a:t>nodesize</a:t>
            </a:r>
            <a:endParaRPr lang="en-US" sz="22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endParaRPr lang="en-US" sz="2200" dirty="0">
              <a:solidFill>
                <a:schemeClr val="bg1"/>
              </a:solidFill>
            </a:endParaRPr>
          </a:p>
          <a:p>
            <a:pPr marL="0" lvl="1" indent="0">
              <a:buNone/>
              <a:tabLst>
                <a:tab pos="465138" algn="l"/>
              </a:tabLst>
            </a:pPr>
            <a:r>
              <a:rPr lang="en-US" sz="2200" dirty="0">
                <a:solidFill>
                  <a:schemeClr val="bg1"/>
                </a:solidFill>
              </a:rPr>
              <a:t>Build models for every possible combination and compare OOB error estimates across each model</a:t>
            </a:r>
          </a:p>
          <a:p>
            <a:pPr marL="457200" lvl="2" indent="0">
              <a:buNone/>
              <a:tabLst>
                <a:tab pos="465138" algn="l"/>
              </a:tabLst>
            </a:pPr>
            <a:endParaRPr lang="en-US" sz="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 final model will have the ideal set of parameters that minimizes the OOB error estimate</a:t>
            </a:r>
          </a:p>
        </p:txBody>
      </p:sp>
    </p:spTree>
    <p:extLst>
      <p:ext uri="{BB962C8B-B14F-4D97-AF65-F5344CB8AC3E}">
        <p14:creationId xmlns:p14="http://schemas.microsoft.com/office/powerpoint/2010/main" val="145340516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9E3DF8-584B-4C3B-BFC2-C39E4010DA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391" y="2133600"/>
            <a:ext cx="6944786" cy="387667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46AB9B11-527A-42F9-8863-C5B3C5459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Ranger package</a:t>
            </a:r>
          </a:p>
        </p:txBody>
      </p:sp>
    </p:spTree>
    <p:extLst>
      <p:ext uri="{BB962C8B-B14F-4D97-AF65-F5344CB8AC3E}">
        <p14:creationId xmlns:p14="http://schemas.microsoft.com/office/powerpoint/2010/main" val="330266689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30DC9930-07CC-481E-8D62-088A453D3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Ranger package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766A0AA-74E7-4A33-9C68-C58CDF893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3" y="1828801"/>
            <a:ext cx="7269479" cy="435133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Fast Implementation of Random Forest</a:t>
            </a:r>
          </a:p>
          <a:p>
            <a:r>
              <a:rPr lang="en-US" dirty="0">
                <a:solidFill>
                  <a:schemeClr val="bg1"/>
                </a:solidFill>
              </a:rPr>
              <a:t>Based of original RF code from </a:t>
            </a:r>
            <a:r>
              <a:rPr lang="en-US" dirty="0" err="1">
                <a:solidFill>
                  <a:schemeClr val="bg1"/>
                </a:solidFill>
              </a:rPr>
              <a:t>Breiman</a:t>
            </a:r>
            <a:r>
              <a:rPr lang="en-US" dirty="0">
                <a:solidFill>
                  <a:schemeClr val="bg1"/>
                </a:solidFill>
              </a:rPr>
              <a:t> and Cutler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Tips for efficient code</a:t>
            </a:r>
          </a:p>
          <a:p>
            <a:r>
              <a:rPr lang="en-US" dirty="0">
                <a:solidFill>
                  <a:schemeClr val="bg1"/>
                </a:solidFill>
              </a:rPr>
              <a:t>Useful with benchmarking for efficient code</a:t>
            </a:r>
          </a:p>
          <a:p>
            <a:r>
              <a:rPr lang="en-US" dirty="0">
                <a:solidFill>
                  <a:schemeClr val="bg1"/>
                </a:solidFill>
              </a:rPr>
              <a:t>Avoid growing a vector – 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see link for detail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Microbenchmark and </a:t>
            </a:r>
            <a:r>
              <a:rPr lang="en-US" dirty="0" err="1">
                <a:solidFill>
                  <a:schemeClr val="bg1"/>
                </a:solidFill>
              </a:rPr>
              <a:t>system.time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5443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4021C8E-F657-4E7C-A3ED-5F0E4679C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85344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Boosting Algorithms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E8F63F-2781-4E98-BCB5-ABA3AE1B48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082" y="1447800"/>
            <a:ext cx="6446520" cy="1325562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Adaboost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GBM - Gradient Boosting Machine</a:t>
            </a:r>
          </a:p>
          <a:p>
            <a:r>
              <a:rPr lang="en-US" dirty="0">
                <a:solidFill>
                  <a:schemeClr val="bg1"/>
                </a:solidFill>
              </a:rPr>
              <a:t>XGB – </a:t>
            </a:r>
            <a:r>
              <a:rPr lang="en-US" dirty="0" err="1">
                <a:solidFill>
                  <a:schemeClr val="bg1"/>
                </a:solidFill>
              </a:rPr>
              <a:t>Extreem</a:t>
            </a:r>
            <a:r>
              <a:rPr lang="en-US" dirty="0">
                <a:solidFill>
                  <a:schemeClr val="bg1"/>
                </a:solidFill>
              </a:rPr>
              <a:t> Gradient Boosting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6C5BD7-E32B-4436-917F-3AF955989C77}"/>
              </a:ext>
            </a:extLst>
          </p:cNvPr>
          <p:cNvSpPr txBox="1"/>
          <p:nvPr/>
        </p:nvSpPr>
        <p:spPr>
          <a:xfrm>
            <a:off x="465082" y="3200400"/>
            <a:ext cx="791691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Boosting Methods: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Fit a decision tree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Fit a second decision tree to model residuals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models together and repeat this process for n iterations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Need to balance Performance with Over-fitting</a:t>
            </a:r>
          </a:p>
        </p:txBody>
      </p:sp>
    </p:spTree>
    <p:extLst>
      <p:ext uri="{BB962C8B-B14F-4D97-AF65-F5344CB8AC3E}">
        <p14:creationId xmlns:p14="http://schemas.microsoft.com/office/powerpoint/2010/main" val="805636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E84704-1FA6-43EA-B16B-91768090437F}"/>
              </a:ext>
            </a:extLst>
          </p:cNvPr>
          <p:cNvGrpSpPr/>
          <p:nvPr/>
        </p:nvGrpSpPr>
        <p:grpSpPr>
          <a:xfrm>
            <a:off x="685799" y="228600"/>
            <a:ext cx="7501759" cy="6308834"/>
            <a:chOff x="685800" y="228600"/>
            <a:chExt cx="6400800" cy="51054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EB6C6DF-5D24-4C60-BB5E-B29945DB42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228600"/>
              <a:ext cx="6400800" cy="4673401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6EA402C-069F-474C-AD36-689AE0C5A1D5}"/>
                </a:ext>
              </a:extLst>
            </p:cNvPr>
            <p:cNvSpPr txBox="1"/>
            <p:nvPr/>
          </p:nvSpPr>
          <p:spPr>
            <a:xfrm>
              <a:off x="3200400" y="4964668"/>
              <a:ext cx="22098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Bahnschrift SemiBold" panose="020B0502040204020203" pitchFamily="34" charset="0"/>
                </a:rPr>
                <a:t>Training Epochs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45877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BCD636D-FE24-472E-9485-645685F6E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8" y="228600"/>
            <a:ext cx="7269480" cy="305965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Deep Learning 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State of the Art in Classification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Highly Accurate – very black box 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CNN for Image Processing (a. la. </a:t>
            </a:r>
            <a:r>
              <a:rPr lang="en-US" sz="2200" dirty="0" err="1">
                <a:solidFill>
                  <a:schemeClr val="bg1"/>
                </a:solidFill>
              </a:rPr>
              <a:t>Unet</a:t>
            </a:r>
            <a:r>
              <a:rPr lang="en-US" sz="2200" dirty="0">
                <a:solidFill>
                  <a:schemeClr val="bg1"/>
                </a:solidFill>
              </a:rPr>
              <a:t>)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Hidden Layers and Activation Weights/Bias</a:t>
            </a:r>
            <a:br>
              <a:rPr lang="en-US" sz="2200" dirty="0">
                <a:solidFill>
                  <a:schemeClr val="bg1"/>
                </a:solidFill>
              </a:rPr>
            </a:br>
            <a:r>
              <a:rPr lang="en-US" sz="2200" dirty="0">
                <a:solidFill>
                  <a:schemeClr val="bg1"/>
                </a:solidFill>
              </a:rPr>
              <a:t>More info </a:t>
            </a:r>
            <a:r>
              <a:rPr lang="en-US" sz="2200" dirty="0">
                <a:solidFill>
                  <a:schemeClr val="bg1"/>
                </a:solidFill>
                <a:hlinkClick r:id="rId3"/>
              </a:rPr>
              <a:t>here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2F16144E-EB73-48C1-AEFC-E94390167D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2753" y="0"/>
            <a:ext cx="4013200" cy="3364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9110E01-39E1-42B9-81B4-D528AD93F2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214" y="3660225"/>
            <a:ext cx="4570785" cy="298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874EAF-73A1-4BEF-9DBA-983F86D9F3D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3804"/>
          <a:stretch/>
        </p:blipFill>
        <p:spPr>
          <a:xfrm>
            <a:off x="88188" y="3429000"/>
            <a:ext cx="4415238" cy="336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1737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C6680B-EF0E-4387-895E-2A5A3C5F2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902196" cy="50291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4: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Random Forest for Classification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Gradient Descent for Model Tuning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5: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Fast Random Forest with Ranger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Benchmarking with </a:t>
            </a:r>
            <a:r>
              <a:rPr lang="en-US" sz="2000" dirty="0" err="1">
                <a:solidFill>
                  <a:schemeClr val="bg1"/>
                </a:solidFill>
              </a:rPr>
              <a:t>system.time</a:t>
            </a:r>
            <a:endParaRPr lang="en-US" sz="2000" dirty="0">
              <a:solidFill>
                <a:schemeClr val="bg1"/>
              </a:solidFill>
            </a:endParaRP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6: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Prediction with Random Forest 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Mapping Land Cover from NAIP Imagery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40F1B3B-C2BD-4DE8-A27E-A88FC7A1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Exercise: </a:t>
            </a:r>
            <a:r>
              <a:rPr lang="en-US" b="1" dirty="0" err="1">
                <a:solidFill>
                  <a:schemeClr val="bg1"/>
                </a:solidFill>
              </a:rPr>
              <a:t>Rpart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3125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7089B3-912F-487F-B719-8A78ADFD9C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1465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3C6680B-EF0E-4387-895E-2A5A3C5F2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2"/>
            <a:ext cx="6902196" cy="38572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4: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Effect of gradient descent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5: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2000" dirty="0">
                <a:solidFill>
                  <a:schemeClr val="bg1"/>
                </a:solidFill>
              </a:rPr>
              <a:t>Performance boost with ranger</a:t>
            </a:r>
          </a:p>
          <a:p>
            <a:pPr marL="0" indent="0">
              <a:spcBef>
                <a:spcPts val="600"/>
              </a:spcBef>
              <a:buNone/>
            </a:pPr>
            <a:endParaRPr lang="en-US" sz="19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b="1" u="sng" dirty="0">
                <a:solidFill>
                  <a:schemeClr val="bg1"/>
                </a:solidFill>
              </a:rPr>
              <a:t>Part 6: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Mapping Land Cover from NAIP Imagery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>
                <a:solidFill>
                  <a:schemeClr val="bg1"/>
                </a:solidFill>
              </a:rPr>
              <a:t>Producing probability surface for land cover map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40F1B3B-C2BD-4DE8-A27E-A88FC7A12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Exercise: Random Forest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3637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BF0FA7C8-397E-4970-8F60-73EE88320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435" y="1828801"/>
            <a:ext cx="8481848" cy="435133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400" b="1" i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randomForest</a:t>
            </a:r>
            <a:r>
              <a:rPr lang="en-US" sz="2400" b="1" i="1" dirty="0">
                <a:solidFill>
                  <a:schemeClr val="bg1"/>
                </a:solidFill>
                <a:cs typeface="Times New Roman" panose="02020603050405020304" pitchFamily="18" charset="0"/>
              </a:rPr>
              <a:t>(formula, data, importance)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formula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        response~predictor1+predictor2+predictorx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data=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	            specifies the dataset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mtry</a:t>
            </a: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=            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number of randomly sampled variables at  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                         each node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 err="1">
                <a:solidFill>
                  <a:schemeClr val="bg1"/>
                </a:solidFill>
                <a:cs typeface="Times New Roman" panose="02020603050405020304" pitchFamily="18" charset="0"/>
              </a:rPr>
              <a:t>ntree</a:t>
            </a: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=           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number of trees to grow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>
                <a:solidFill>
                  <a:schemeClr val="bg1"/>
                </a:solidFill>
                <a:cs typeface="Times New Roman" panose="02020603050405020304" pitchFamily="18" charset="0"/>
              </a:rPr>
              <a:t>importance= </a:t>
            </a:r>
            <a:r>
              <a:rPr lang="en-US" sz="2000" dirty="0">
                <a:solidFill>
                  <a:schemeClr val="bg1"/>
                </a:solidFill>
                <a:cs typeface="Times New Roman" panose="02020603050405020304" pitchFamily="18" charset="0"/>
              </a:rPr>
              <a:t>if TRUE, allows user to examine variable   	            importance</a:t>
            </a:r>
            <a:endParaRPr lang="en-US" sz="2200" b="1" dirty="0">
              <a:solidFill>
                <a:schemeClr val="bg1"/>
              </a:solidFill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96B0DAC-9331-4707-AD6A-0686C9E357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1781214"/>
              </p:ext>
            </p:extLst>
          </p:nvPr>
        </p:nvGraphicFramePr>
        <p:xfrm>
          <a:off x="685800" y="2438400"/>
          <a:ext cx="7209799" cy="259080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669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28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44286">
                <a:tc>
                  <a:txBody>
                    <a:bodyPr/>
                    <a:lstStyle/>
                    <a:p>
                      <a:r>
                        <a:rPr lang="en-US" sz="1900" b="1" dirty="0" err="1"/>
                        <a:t>varImpPlot</a:t>
                      </a:r>
                      <a:r>
                        <a:rPr lang="en-US" sz="1900" b="1" dirty="0"/>
                        <a:t> ( )</a:t>
                      </a:r>
                      <a:endParaRPr lang="en-US" sz="1900" b="1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latin typeface="+mn-lt"/>
                        </a:rPr>
                        <a:t>variable importance</a:t>
                      </a:r>
                      <a:r>
                        <a:rPr lang="en-US" sz="1900" baseline="0" dirty="0">
                          <a:latin typeface="+mn-lt"/>
                        </a:rPr>
                        <a:t> plot</a:t>
                      </a:r>
                      <a:endParaRPr lang="en-US" sz="19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4286">
                <a:tc>
                  <a:txBody>
                    <a:bodyPr/>
                    <a:lstStyle/>
                    <a:p>
                      <a:r>
                        <a:rPr lang="en-US" sz="1900" b="1" dirty="0">
                          <a:latin typeface="+mn-lt"/>
                        </a:rPr>
                        <a:t>importance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latin typeface="+mn-lt"/>
                        </a:rPr>
                        <a:t>variable importance</a:t>
                      </a:r>
                      <a:r>
                        <a:rPr lang="en-US" sz="1900" baseline="0" dirty="0">
                          <a:latin typeface="+mn-lt"/>
                        </a:rPr>
                        <a:t> statistics</a:t>
                      </a:r>
                      <a:endParaRPr lang="en-US" sz="19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7943">
                <a:tc>
                  <a:txBody>
                    <a:bodyPr/>
                    <a:lstStyle/>
                    <a:p>
                      <a:r>
                        <a:rPr lang="en-US" sz="1900" b="1" dirty="0">
                          <a:latin typeface="+mn-lt"/>
                        </a:rPr>
                        <a:t>plot 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latin typeface="+mn-lt"/>
                        </a:rPr>
                        <a:t>plots </a:t>
                      </a:r>
                      <a:r>
                        <a:rPr lang="en-US" sz="1900" dirty="0"/>
                        <a:t>out of bag (OOB) error rate versus number of trees</a:t>
                      </a:r>
                      <a:endParaRPr lang="en-US" sz="19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4286">
                <a:tc>
                  <a:txBody>
                    <a:bodyPr/>
                    <a:lstStyle/>
                    <a:p>
                      <a:r>
                        <a:rPr lang="en-US" sz="1900" b="1" dirty="0">
                          <a:latin typeface="+mn-lt"/>
                        </a:rPr>
                        <a:t>print( )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dirty="0">
                          <a:latin typeface="+mn-lt"/>
                        </a:rPr>
                        <a:t>model</a:t>
                      </a:r>
                      <a:r>
                        <a:rPr lang="en-US" sz="1900" baseline="0" dirty="0">
                          <a:latin typeface="+mn-lt"/>
                        </a:rPr>
                        <a:t> summary statistics</a:t>
                      </a:r>
                      <a:endParaRPr lang="en-US" sz="1900" dirty="0">
                        <a:latin typeface="+mn-lt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45B2F6F4-99DD-4DF0-A814-E08ECE899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Summary - </a:t>
            </a:r>
            <a:r>
              <a:rPr lang="en-US" b="1" dirty="0" err="1">
                <a:solidFill>
                  <a:schemeClr val="bg1"/>
                </a:solidFill>
              </a:rPr>
              <a:t>randomForest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989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CBF66B6A-4E9A-4287-988E-3E83804CEE5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54" b="11111"/>
          <a:stretch/>
        </p:blipFill>
        <p:spPr>
          <a:xfrm>
            <a:off x="5644" y="1324303"/>
            <a:ext cx="9144000" cy="51526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98A99B-0A39-424E-8AB1-0A59A8E33066}"/>
              </a:ext>
            </a:extLst>
          </p:cNvPr>
          <p:cNvSpPr txBox="1"/>
          <p:nvPr/>
        </p:nvSpPr>
        <p:spPr>
          <a:xfrm>
            <a:off x="76200" y="4724400"/>
            <a:ext cx="53340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>
              <a:highlight>
                <a:srgbClr val="FFFF00"/>
              </a:highlight>
            </a:endParaRPr>
          </a:p>
          <a:p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63E400-4047-4E9D-8EA3-ED7C832F9D7A}"/>
              </a:ext>
            </a:extLst>
          </p:cNvPr>
          <p:cNvSpPr txBox="1"/>
          <p:nvPr/>
        </p:nvSpPr>
        <p:spPr>
          <a:xfrm>
            <a:off x="5410200" y="4648200"/>
            <a:ext cx="32766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207E26-6358-4E56-A782-07C61E57EB7C}"/>
              </a:ext>
            </a:extLst>
          </p:cNvPr>
          <p:cNvSpPr txBox="1"/>
          <p:nvPr/>
        </p:nvSpPr>
        <p:spPr>
          <a:xfrm>
            <a:off x="2370083" y="1323623"/>
            <a:ext cx="440383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5472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Exercise 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0479B-C58D-410A-A1E1-46A51210F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186" y="1597575"/>
            <a:ext cx="8523890" cy="48952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Built regression and classification models with </a:t>
            </a:r>
            <a:r>
              <a:rPr lang="en-US" sz="2200" dirty="0" err="1">
                <a:solidFill>
                  <a:schemeClr val="bg1"/>
                </a:solidFill>
              </a:rPr>
              <a:t>rpart</a:t>
            </a: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Built regression and classification models with random forest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Evaluated model predictions with an independent validation set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Used gradient descent for model tuning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Employed benchmarking to quantify performance increases from ranger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Mapped land cover from NAIP Imagery</a:t>
            </a:r>
          </a:p>
          <a:p>
            <a:pPr marL="0" indent="0">
              <a:buNone/>
            </a:pPr>
            <a:endParaRPr lang="en-US" sz="2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7526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EAE72EC-EE6F-4A46-AE2B-B91D18754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7260" y="76200"/>
            <a:ext cx="7269480" cy="73782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Summary – Tree Models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F120D34-C1EF-4BA8-A287-A63D50A96F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615" y="903891"/>
            <a:ext cx="8765626" cy="587791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Tree-based models are quick, intuitive, nonparametric, and are often ideal for exploratory data analysis and prediction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Both </a:t>
            </a:r>
            <a:r>
              <a:rPr lang="en-US" sz="2400" dirty="0" err="1">
                <a:solidFill>
                  <a:schemeClr val="bg1"/>
                </a:solidFill>
              </a:rPr>
              <a:t>rpart</a:t>
            </a:r>
            <a:r>
              <a:rPr lang="en-US" sz="2400" dirty="0">
                <a:solidFill>
                  <a:schemeClr val="bg1"/>
                </a:solidFill>
              </a:rPr>
              <a:t> and </a:t>
            </a:r>
            <a:r>
              <a:rPr lang="en-US" sz="2400" dirty="0" err="1">
                <a:solidFill>
                  <a:schemeClr val="bg1"/>
                </a:solidFill>
              </a:rPr>
              <a:t>randomForest</a:t>
            </a:r>
            <a:r>
              <a:rPr lang="en-US" sz="2400" dirty="0">
                <a:solidFill>
                  <a:schemeClr val="bg1"/>
                </a:solidFill>
              </a:rPr>
              <a:t> packages perform internal validation (</a:t>
            </a:r>
            <a:r>
              <a:rPr lang="en-US" sz="2400" dirty="0" err="1">
                <a:solidFill>
                  <a:schemeClr val="bg1"/>
                </a:solidFill>
              </a:rPr>
              <a:t>rpart</a:t>
            </a:r>
            <a:r>
              <a:rPr lang="en-US" sz="2400" dirty="0">
                <a:solidFill>
                  <a:schemeClr val="bg1"/>
                </a:solidFill>
              </a:rPr>
              <a:t>=10-fold cross validation; </a:t>
            </a:r>
            <a:r>
              <a:rPr lang="en-US" sz="2400" dirty="0" err="1">
                <a:solidFill>
                  <a:schemeClr val="bg1"/>
                </a:solidFill>
              </a:rPr>
              <a:t>randomForest</a:t>
            </a:r>
            <a:r>
              <a:rPr lang="en-US" sz="2400" dirty="0">
                <a:solidFill>
                  <a:schemeClr val="bg1"/>
                </a:solidFill>
              </a:rPr>
              <a:t>=OOB error estimates)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In general, tree-based models are robust against multicollinearity and low n, high p datasets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Caveats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Outliers (model stability and over-fitting)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Model parameters (pruning for </a:t>
            </a:r>
            <a:r>
              <a:rPr lang="en-US" dirty="0" err="1">
                <a:solidFill>
                  <a:schemeClr val="bg1"/>
                </a:solidFill>
              </a:rPr>
              <a:t>rpart</a:t>
            </a:r>
            <a:r>
              <a:rPr lang="en-US" dirty="0">
                <a:solidFill>
                  <a:schemeClr val="bg1"/>
                </a:solidFill>
              </a:rPr>
              <a:t>; </a:t>
            </a:r>
            <a:r>
              <a:rPr lang="en-US" dirty="0" err="1">
                <a:solidFill>
                  <a:schemeClr val="bg1"/>
                </a:solidFill>
              </a:rPr>
              <a:t>ntree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mtry</a:t>
            </a:r>
            <a:r>
              <a:rPr lang="en-US" dirty="0">
                <a:solidFill>
                  <a:schemeClr val="bg1"/>
                </a:solidFill>
              </a:rPr>
              <a:t> for </a:t>
            </a:r>
            <a:r>
              <a:rPr lang="en-US" dirty="0" err="1">
                <a:solidFill>
                  <a:schemeClr val="bg1"/>
                </a:solidFill>
              </a:rPr>
              <a:t>randomForest</a:t>
            </a:r>
            <a:r>
              <a:rPr lang="en-US" dirty="0">
                <a:solidFill>
                  <a:schemeClr val="bg1"/>
                </a:solidFill>
              </a:rPr>
              <a:t>)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214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Why is random forest often referred to as double random?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How does random forest perform internal validation?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True or false – numerical and categorical data can be used in the creation of a classification tree?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What are some differences between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rpart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and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randomForest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?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46404" y="1828800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Why is random forest often referred to as double random?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How does random forest perform internal validation?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True or false – numerical and categorical data can be used in the creation of a classification tree?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What are some differences between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rpart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randomForest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1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46404" y="1828800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Why is random forest often referred to as double random?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How does random forest perform internal validation?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True or false – numerical and categorical data can be used in the creation of a classification tree?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What are some differences between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rpart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randomForest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1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46404" y="1828800"/>
            <a:ext cx="644652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Why is random forest often referred to as double random?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How does random forest perform internal validation?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True or false – numerical and categorical data can be used in the creation of a classification tree?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What are some differences between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rpart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 and </a:t>
            </a:r>
            <a:r>
              <a:rPr kumimoji="0" lang="en-US" sz="2400" b="0" i="0" u="none" strike="noStrike" kern="1200" cap="none" spc="1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randomForest</a:t>
            </a:r>
            <a:r>
              <a:rPr kumimoji="0" lang="en-US" sz="2400" b="0" i="0" u="none" strike="noStrike" kern="1200" cap="none" spc="1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Schoolbook" panose="02040604050505020304"/>
                <a:ea typeface="+mn-ea"/>
                <a:cs typeface="+mn-cs"/>
              </a:rPr>
              <a:t>?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rgbClr val="6F6F74"/>
              </a:buClr>
              <a:buSzPct val="80000"/>
              <a:buFont typeface="Arial" pitchFamily="34" charset="0"/>
              <a:buNone/>
              <a:tabLst/>
              <a:defRPr/>
            </a:pPr>
            <a:endParaRPr kumimoji="0" lang="en-US" sz="2400" b="0" i="0" u="none" strike="noStrike" kern="1200" cap="none" spc="1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9178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09351038-D821-4E2F-9EB7-55D560EFD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404" y="365760"/>
            <a:ext cx="7269480" cy="132556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Always Remember…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3687CB0-EBEB-4D48-932D-CC235710F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404" y="1828801"/>
            <a:ext cx="6446520" cy="4351337"/>
          </a:xfrm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bg1"/>
                </a:solidFill>
              </a:rPr>
              <a:t>“The combination of some data and an aching desire for an answer does not ensure that a reasonable answer can be extracted from a given body of data.”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 –John Tukey </a:t>
            </a:r>
          </a:p>
        </p:txBody>
      </p:sp>
      <p:pic>
        <p:nvPicPr>
          <p:cNvPr id="5" name="Picture 2" descr="File:John Tukey.jpg">
            <a:extLst>
              <a:ext uri="{FF2B5EF4-FFF2-40B4-BE49-F238E27FC236}">
                <a16:creationId xmlns:a16="http://schemas.microsoft.com/office/drawing/2014/main" id="{706F5B79-6971-4FE0-A646-E5DF7926A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664" y="3226037"/>
            <a:ext cx="2552700" cy="310515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340529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0308276-9F2F-4130-AC1C-10111047E7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67" r="5500"/>
          <a:stretch/>
        </p:blipFill>
        <p:spPr>
          <a:xfrm>
            <a:off x="1" y="914400"/>
            <a:ext cx="9143999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1645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326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21A7-0CA3-4C3B-AE65-91815B70B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0BEE3A6-D853-4C3F-8FFE-B1F3C4A42FB8}"/>
              </a:ext>
            </a:extLst>
          </p:cNvPr>
          <p:cNvSpPr/>
          <p:nvPr/>
        </p:nvSpPr>
        <p:spPr>
          <a:xfrm>
            <a:off x="3505200" y="1905000"/>
            <a:ext cx="1371600" cy="61277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Argillic Horizon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B780D3-FD43-4537-A47C-5853EBD7A2F9}"/>
              </a:ext>
            </a:extLst>
          </p:cNvPr>
          <p:cNvCxnSpPr>
            <a:endCxn id="14" idx="0"/>
          </p:cNvCxnSpPr>
          <p:nvPr/>
        </p:nvCxnSpPr>
        <p:spPr>
          <a:xfrm flipH="1">
            <a:off x="2438400" y="2510455"/>
            <a:ext cx="1333500" cy="110208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CF205F3-C91A-4CDD-8CD2-F0DB07C4109C}"/>
              </a:ext>
            </a:extLst>
          </p:cNvPr>
          <p:cNvCxnSpPr>
            <a:endCxn id="7" idx="0"/>
          </p:cNvCxnSpPr>
          <p:nvPr/>
        </p:nvCxnSpPr>
        <p:spPr>
          <a:xfrm>
            <a:off x="4519741" y="2510455"/>
            <a:ext cx="1500059" cy="110208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0D6B4B3-145A-49D3-A907-875CA1B4F00B}"/>
              </a:ext>
            </a:extLst>
          </p:cNvPr>
          <p:cNvSpPr txBox="1"/>
          <p:nvPr/>
        </p:nvSpPr>
        <p:spPr>
          <a:xfrm>
            <a:off x="2543731" y="2811435"/>
            <a:ext cx="426720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No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BB3DA-7737-4A1B-A102-F65252003175}"/>
              </a:ext>
            </a:extLst>
          </p:cNvPr>
          <p:cNvSpPr txBox="1"/>
          <p:nvPr/>
        </p:nvSpPr>
        <p:spPr>
          <a:xfrm>
            <a:off x="5390500" y="2746978"/>
            <a:ext cx="452047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Yes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4F680D7-3499-4124-8A84-5EC6A2508F44}"/>
              </a:ext>
            </a:extLst>
          </p:cNvPr>
          <p:cNvSpPr/>
          <p:nvPr/>
        </p:nvSpPr>
        <p:spPr>
          <a:xfrm>
            <a:off x="5334000" y="3612536"/>
            <a:ext cx="1371600" cy="838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Base Saturation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23D909-0E10-4C7E-84D2-209E3CEC909A}"/>
              </a:ext>
            </a:extLst>
          </p:cNvPr>
          <p:cNvCxnSpPr/>
          <p:nvPr/>
        </p:nvCxnSpPr>
        <p:spPr>
          <a:xfrm>
            <a:off x="6352918" y="4476074"/>
            <a:ext cx="762000" cy="9144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2EF5C26-015B-436F-9CBF-21355757FE36}"/>
              </a:ext>
            </a:extLst>
          </p:cNvPr>
          <p:cNvSpPr txBox="1"/>
          <p:nvPr/>
        </p:nvSpPr>
        <p:spPr>
          <a:xfrm>
            <a:off x="6964684" y="4815313"/>
            <a:ext cx="643125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u="sng" dirty="0">
                <a:solidFill>
                  <a:schemeClr val="bg1"/>
                </a:solidFill>
              </a:rPr>
              <a:t>&gt;</a:t>
            </a:r>
            <a:r>
              <a:rPr lang="en-US" sz="1600" dirty="0">
                <a:solidFill>
                  <a:schemeClr val="bg1"/>
                </a:solidFill>
              </a:rPr>
              <a:t>35%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B3F6B80-8A1F-4CA5-8662-FE0376699F1A}"/>
              </a:ext>
            </a:extLst>
          </p:cNvPr>
          <p:cNvCxnSpPr/>
          <p:nvPr/>
        </p:nvCxnSpPr>
        <p:spPr>
          <a:xfrm flipH="1">
            <a:off x="5061449" y="4469369"/>
            <a:ext cx="762000" cy="9144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FA1FEE0-0204-4248-B75A-567BDA994D84}"/>
              </a:ext>
            </a:extLst>
          </p:cNvPr>
          <p:cNvSpPr/>
          <p:nvPr/>
        </p:nvSpPr>
        <p:spPr>
          <a:xfrm>
            <a:off x="4451849" y="5413657"/>
            <a:ext cx="1371600" cy="6127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Ultisols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44C922-40E7-46DF-9484-BBDD054CB5DF}"/>
              </a:ext>
            </a:extLst>
          </p:cNvPr>
          <p:cNvSpPr/>
          <p:nvPr/>
        </p:nvSpPr>
        <p:spPr>
          <a:xfrm>
            <a:off x="6352918" y="5413657"/>
            <a:ext cx="1371600" cy="6127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Alfisols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B671EF-2ED7-4010-A3E7-F30EB5763B85}"/>
              </a:ext>
            </a:extLst>
          </p:cNvPr>
          <p:cNvSpPr txBox="1"/>
          <p:nvPr/>
        </p:nvSpPr>
        <p:spPr>
          <a:xfrm>
            <a:off x="4620807" y="4750991"/>
            <a:ext cx="643125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&lt;35%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90AB7F-3FE3-4AC1-9241-05D3004525F8}"/>
              </a:ext>
            </a:extLst>
          </p:cNvPr>
          <p:cNvSpPr/>
          <p:nvPr/>
        </p:nvSpPr>
        <p:spPr>
          <a:xfrm>
            <a:off x="1752600" y="3612536"/>
            <a:ext cx="1371600" cy="8382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Dominant Vegetation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B6522A-635D-4EB1-AEBD-05E4663E7238}"/>
              </a:ext>
            </a:extLst>
          </p:cNvPr>
          <p:cNvCxnSpPr/>
          <p:nvPr/>
        </p:nvCxnSpPr>
        <p:spPr>
          <a:xfrm>
            <a:off x="2771518" y="4476074"/>
            <a:ext cx="762000" cy="9144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6F1D52B-9F7C-4880-95F6-CB902701CA72}"/>
              </a:ext>
            </a:extLst>
          </p:cNvPr>
          <p:cNvSpPr txBox="1"/>
          <p:nvPr/>
        </p:nvSpPr>
        <p:spPr>
          <a:xfrm>
            <a:off x="3213480" y="4611648"/>
            <a:ext cx="1382814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Conifer, Mixed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002DF06-DA5E-4021-9EA4-1DA82F52AF4B}"/>
              </a:ext>
            </a:extLst>
          </p:cNvPr>
          <p:cNvCxnSpPr/>
          <p:nvPr/>
        </p:nvCxnSpPr>
        <p:spPr>
          <a:xfrm flipH="1">
            <a:off x="1480049" y="4469369"/>
            <a:ext cx="762000" cy="91440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EC5662E-135A-4E45-867E-C543F33C7500}"/>
              </a:ext>
            </a:extLst>
          </p:cNvPr>
          <p:cNvSpPr/>
          <p:nvPr/>
        </p:nvSpPr>
        <p:spPr>
          <a:xfrm>
            <a:off x="884404" y="5407344"/>
            <a:ext cx="1371600" cy="6127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Inceptisols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C45A80-41FC-4D55-A2F4-92292162ACB3}"/>
              </a:ext>
            </a:extLst>
          </p:cNvPr>
          <p:cNvSpPr/>
          <p:nvPr/>
        </p:nvSpPr>
        <p:spPr>
          <a:xfrm>
            <a:off x="2771518" y="5413657"/>
            <a:ext cx="1371600" cy="6127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bg2">
                    <a:lumMod val="25000"/>
                  </a:schemeClr>
                </a:solidFill>
              </a:rPr>
              <a:t>Spodosols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6FA12F5-7BA4-4D3E-8153-93A36AAD2C67}"/>
              </a:ext>
            </a:extLst>
          </p:cNvPr>
          <p:cNvSpPr txBox="1"/>
          <p:nvPr/>
        </p:nvSpPr>
        <p:spPr>
          <a:xfrm>
            <a:off x="684451" y="4701284"/>
            <a:ext cx="1058367" cy="338554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Hardwood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96CBCE3-8983-49DF-9308-16078B2E03AE}"/>
              </a:ext>
            </a:extLst>
          </p:cNvPr>
          <p:cNvSpPr txBox="1">
            <a:spLocks/>
          </p:cNvSpPr>
          <p:nvPr/>
        </p:nvSpPr>
        <p:spPr>
          <a:xfrm>
            <a:off x="731520" y="209006"/>
            <a:ext cx="7269480" cy="7772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>
                <a:solidFill>
                  <a:schemeClr val="bg1"/>
                </a:solidFill>
              </a:rPr>
              <a:t>Decision Tree Examples</a:t>
            </a:r>
          </a:p>
        </p:txBody>
      </p:sp>
    </p:spTree>
    <p:extLst>
      <p:ext uri="{BB962C8B-B14F-4D97-AF65-F5344CB8AC3E}">
        <p14:creationId xmlns:p14="http://schemas.microsoft.com/office/powerpoint/2010/main" val="3553898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CE8676-503D-4F1F-B2BE-6DBEE7F7B95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-19050" y="304800"/>
            <a:ext cx="9144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61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gamebooks.org/gallery/cyoa001o.jpg">
            <a:extLst>
              <a:ext uri="{FF2B5EF4-FFF2-40B4-BE49-F238E27FC236}">
                <a16:creationId xmlns:a16="http://schemas.microsoft.com/office/drawing/2014/main" id="{016DA321-1F1C-4E20-A56B-B0A08461F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309" y="0"/>
            <a:ext cx="409538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554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949F-12BC-4084-93BB-0C6C9EBA8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723" y="230910"/>
            <a:ext cx="5562600" cy="62850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Prediction of Soil Properties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281224-FA3C-4D01-8C1E-1510395906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568" t="13203" r="22565" b="8875"/>
          <a:stretch/>
        </p:blipFill>
        <p:spPr>
          <a:xfrm>
            <a:off x="628649" y="1090400"/>
            <a:ext cx="6409459" cy="541644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4F2197C-7366-41AA-8A15-99FB37513154}"/>
              </a:ext>
            </a:extLst>
          </p:cNvPr>
          <p:cNvSpPr txBox="1">
            <a:spLocks/>
          </p:cNvSpPr>
          <p:nvPr/>
        </p:nvSpPr>
        <p:spPr>
          <a:xfrm>
            <a:off x="7102764" y="4789054"/>
            <a:ext cx="1727200" cy="17177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</a:rPr>
              <a:t>From Nauman et al., 2015</a:t>
            </a:r>
          </a:p>
        </p:txBody>
      </p:sp>
    </p:spTree>
    <p:extLst>
      <p:ext uri="{BB962C8B-B14F-4D97-AF65-F5344CB8AC3E}">
        <p14:creationId xmlns:p14="http://schemas.microsoft.com/office/powerpoint/2010/main" val="485829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160</TotalTime>
  <Words>2127</Words>
  <Application>Microsoft Office PowerPoint</Application>
  <PresentationFormat>On-screen Show (4:3)</PresentationFormat>
  <Paragraphs>404</Paragraphs>
  <Slides>56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Arial</vt:lpstr>
      <vt:lpstr>Bahnschrift SemiBold</vt:lpstr>
      <vt:lpstr>Calibri</vt:lpstr>
      <vt:lpstr>Calibri Light</vt:lpstr>
      <vt:lpstr>Cambria Math</vt:lpstr>
      <vt:lpstr>Century Schoolbook</vt:lpstr>
      <vt:lpstr>Courier New</vt:lpstr>
      <vt:lpstr>Times New Roman</vt:lpstr>
      <vt:lpstr>Wingdings 2</vt:lpstr>
      <vt:lpstr>Office Theme</vt:lpstr>
      <vt:lpstr>View</vt:lpstr>
      <vt:lpstr>Tree-based Models Statistics for Soil Survey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Prediction of Soil Properties</vt:lpstr>
      <vt:lpstr> </vt:lpstr>
      <vt:lpstr>Common Issues with Regression</vt:lpstr>
      <vt:lpstr>Advantages of Tree-based Models</vt:lpstr>
      <vt:lpstr>Tree-based Models in R</vt:lpstr>
      <vt:lpstr>PowerPoint Presentation</vt:lpstr>
      <vt:lpstr>PowerPoint Presentation</vt:lpstr>
      <vt:lpstr>Rpart Regression Tree</vt:lpstr>
      <vt:lpstr>Splitting Procedure - Regression</vt:lpstr>
      <vt:lpstr>Splitting Procedure - Regression</vt:lpstr>
      <vt:lpstr>PowerPoint Presentation</vt:lpstr>
      <vt:lpstr>Splitting Procedure - Classification</vt:lpstr>
      <vt:lpstr>Pruning</vt:lpstr>
      <vt:lpstr>Pruning</vt:lpstr>
      <vt:lpstr>Model Evaluation</vt:lpstr>
      <vt:lpstr>Model Evaluation</vt:lpstr>
      <vt:lpstr>Exercise: Rpart</vt:lpstr>
      <vt:lpstr>PowerPoint Presentation</vt:lpstr>
      <vt:lpstr>PowerPoint Presentation</vt:lpstr>
      <vt:lpstr>Summary - rpart</vt:lpstr>
      <vt:lpstr>PowerPoint Presentation</vt:lpstr>
      <vt:lpstr>Random Forest Method</vt:lpstr>
      <vt:lpstr>PowerPoint Presentation</vt:lpstr>
      <vt:lpstr>Random Forest Method</vt:lpstr>
      <vt:lpstr>Bootstrap Aggregation</vt:lpstr>
      <vt:lpstr>PowerPoint Presentation</vt:lpstr>
      <vt:lpstr>Random Forest Method - ntree</vt:lpstr>
      <vt:lpstr>Regression Terms</vt:lpstr>
      <vt:lpstr>PowerPoint Presentation</vt:lpstr>
      <vt:lpstr>Variable Importance</vt:lpstr>
      <vt:lpstr>Variable Importance</vt:lpstr>
      <vt:lpstr>Gradient Descent for Model Tuning</vt:lpstr>
      <vt:lpstr>Ranger package</vt:lpstr>
      <vt:lpstr>Ranger package</vt:lpstr>
      <vt:lpstr>Boosting Algorithms</vt:lpstr>
      <vt:lpstr>PowerPoint Presentation</vt:lpstr>
      <vt:lpstr>Deep Learning   State of the Art in Classification Highly Accurate – very black box  CNN for Image Processing (a. la. Unet) Hidden Layers and Activation Weights/Bias More info here</vt:lpstr>
      <vt:lpstr>Exercise: Rpart</vt:lpstr>
      <vt:lpstr>PowerPoint Presentation</vt:lpstr>
      <vt:lpstr>Exercise: Random Forest</vt:lpstr>
      <vt:lpstr>Summary - randomForest</vt:lpstr>
      <vt:lpstr>Exercise Summary:</vt:lpstr>
      <vt:lpstr>Summary – Tree Models</vt:lpstr>
      <vt:lpstr>Review Questions</vt:lpstr>
      <vt:lpstr>Always Remember…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Tree-based Models Statistics for Soil Survey</dc:title>
  <dc:creator>Roberts, Philip - FPAC-BC, Salt Lake City, UT</dc:creator>
  <cp:lastModifiedBy>Roberts, Philip - FPAC-BC, Salt Lake City, UT</cp:lastModifiedBy>
  <cp:revision>26</cp:revision>
  <dcterms:created xsi:type="dcterms:W3CDTF">2021-05-14T00:56:51Z</dcterms:created>
  <dcterms:modified xsi:type="dcterms:W3CDTF">2021-05-14T03:37:36Z</dcterms:modified>
</cp:coreProperties>
</file>

<file path=docProps/thumbnail.jpeg>
</file>